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74"/>
  </p:notesMasterIdLst>
  <p:sldIdLst>
    <p:sldId id="437" r:id="rId2"/>
    <p:sldId id="257" r:id="rId3"/>
    <p:sldId id="439" r:id="rId4"/>
    <p:sldId id="431" r:id="rId5"/>
    <p:sldId id="432" r:id="rId6"/>
    <p:sldId id="259" r:id="rId7"/>
    <p:sldId id="406" r:id="rId8"/>
    <p:sldId id="271" r:id="rId9"/>
    <p:sldId id="433" r:id="rId10"/>
    <p:sldId id="268" r:id="rId11"/>
    <p:sldId id="285" r:id="rId12"/>
    <p:sldId id="413" r:id="rId13"/>
    <p:sldId id="345" r:id="rId14"/>
    <p:sldId id="365" r:id="rId15"/>
    <p:sldId id="419" r:id="rId16"/>
    <p:sldId id="424" r:id="rId17"/>
    <p:sldId id="301" r:id="rId18"/>
    <p:sldId id="442" r:id="rId19"/>
    <p:sldId id="440" r:id="rId20"/>
    <p:sldId id="455" r:id="rId21"/>
    <p:sldId id="443" r:id="rId22"/>
    <p:sldId id="446" r:id="rId23"/>
    <p:sldId id="448" r:id="rId24"/>
    <p:sldId id="315" r:id="rId25"/>
    <p:sldId id="450" r:id="rId26"/>
    <p:sldId id="344" r:id="rId27"/>
    <p:sldId id="414" r:id="rId28"/>
    <p:sldId id="359" r:id="rId29"/>
    <p:sldId id="422" r:id="rId30"/>
    <p:sldId id="415" r:id="rId31"/>
    <p:sldId id="459" r:id="rId32"/>
    <p:sldId id="355" r:id="rId33"/>
    <p:sldId id="323" r:id="rId34"/>
    <p:sldId id="426" r:id="rId35"/>
    <p:sldId id="384" r:id="rId36"/>
    <p:sldId id="319" r:id="rId37"/>
    <p:sldId id="364" r:id="rId38"/>
    <p:sldId id="457" r:id="rId39"/>
    <p:sldId id="458" r:id="rId40"/>
    <p:sldId id="329" r:id="rId41"/>
    <p:sldId id="417" r:id="rId42"/>
    <p:sldId id="434" r:id="rId43"/>
    <p:sldId id="456" r:id="rId44"/>
    <p:sldId id="421" r:id="rId45"/>
    <p:sldId id="306" r:id="rId46"/>
    <p:sldId id="321" r:id="rId47"/>
    <p:sldId id="366" r:id="rId48"/>
    <p:sldId id="460" r:id="rId49"/>
    <p:sldId id="423" r:id="rId50"/>
    <p:sldId id="368" r:id="rId51"/>
    <p:sldId id="362" r:id="rId52"/>
    <p:sldId id="370" r:id="rId53"/>
    <p:sldId id="372" r:id="rId54"/>
    <p:sldId id="378" r:id="rId55"/>
    <p:sldId id="416" r:id="rId56"/>
    <p:sldId id="408" r:id="rId57"/>
    <p:sldId id="410" r:id="rId58"/>
    <p:sldId id="397" r:id="rId59"/>
    <p:sldId id="452" r:id="rId60"/>
    <p:sldId id="453" r:id="rId61"/>
    <p:sldId id="451" r:id="rId62"/>
    <p:sldId id="400" r:id="rId63"/>
    <p:sldId id="454" r:id="rId64"/>
    <p:sldId id="373" r:id="rId65"/>
    <p:sldId id="403" r:id="rId66"/>
    <p:sldId id="276" r:id="rId67"/>
    <p:sldId id="379" r:id="rId68"/>
    <p:sldId id="380" r:id="rId69"/>
    <p:sldId id="381" r:id="rId70"/>
    <p:sldId id="382" r:id="rId71"/>
    <p:sldId id="383" r:id="rId72"/>
    <p:sldId id="309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B28F"/>
    <a:srgbClr val="7DFFE7"/>
    <a:srgbClr val="E8E5E1"/>
    <a:srgbClr val="E8E3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96506" autoAdjust="0"/>
  </p:normalViewPr>
  <p:slideViewPr>
    <p:cSldViewPr snapToGrid="0">
      <p:cViewPr varScale="1">
        <p:scale>
          <a:sx n="102" d="100"/>
          <a:sy n="102" d="100"/>
        </p:scale>
        <p:origin x="-624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-3456" y="5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AE150A5-CA4D-43D1-9DF0-CB32985112E0}"/>
    <pc:docChg chg="delSld">
      <pc:chgData name="" userId="" providerId="" clId="Web-{6AE150A5-CA4D-43D1-9DF0-CB32985112E0}" dt="2018-09-27T22:59:43.965" v="0"/>
      <pc:docMkLst>
        <pc:docMk/>
      </pc:docMkLst>
      <pc:sldChg chg="del">
        <pc:chgData name="" userId="" providerId="" clId="Web-{6AE150A5-CA4D-43D1-9DF0-CB32985112E0}" dt="2018-09-27T22:59:43.965" v="0"/>
        <pc:sldMkLst>
          <pc:docMk/>
          <pc:sldMk cId="100209739" sldId="43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jpg"/><Relationship Id="rId4" Type="http://schemas.openxmlformats.org/officeDocument/2006/relationships/image" Target="../media/image5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image" Target="../media/image54.jpg"/><Relationship Id="rId4" Type="http://schemas.openxmlformats.org/officeDocument/2006/relationships/image" Target="../media/image5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53345-3923-7945-9F2E-B8481EF3569B}" type="doc">
      <dgm:prSet loTypeId="urn:microsoft.com/office/officeart/2005/8/layout/vList4" loCatId="process" qsTypeId="urn:microsoft.com/office/officeart/2005/8/quickstyle/3D4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E73168-A8B7-D242-9987-BBAE82F03DBB}">
      <dgm:prSet phldrT="[Text]"/>
      <dgm:spPr/>
      <dgm:t>
        <a:bodyPr/>
        <a:lstStyle/>
        <a:p>
          <a:r>
            <a:rPr lang="en-MY" dirty="0">
              <a:solidFill>
                <a:schemeClr val="tx1"/>
              </a:solidFill>
            </a:rPr>
            <a:t>Permissive Hypotension</a:t>
          </a:r>
          <a:endParaRPr lang="en-US" dirty="0">
            <a:solidFill>
              <a:schemeClr val="tx1"/>
            </a:solidFill>
          </a:endParaRPr>
        </a:p>
      </dgm:t>
    </dgm:pt>
    <dgm:pt modelId="{DDF7AE0D-75F1-1B4D-9B00-DFD02583D4E9}" type="parTrans" cxnId="{E8876464-08E4-1441-9A98-44C711406AB9}">
      <dgm:prSet/>
      <dgm:spPr/>
      <dgm:t>
        <a:bodyPr/>
        <a:lstStyle/>
        <a:p>
          <a:endParaRPr lang="en-US"/>
        </a:p>
      </dgm:t>
    </dgm:pt>
    <dgm:pt modelId="{2BFB1A72-BA3F-FE4D-97F4-2A94D0D2671F}" type="sibTrans" cxnId="{E8876464-08E4-1441-9A98-44C711406AB9}">
      <dgm:prSet/>
      <dgm:spPr/>
      <dgm:t>
        <a:bodyPr/>
        <a:lstStyle/>
        <a:p>
          <a:endParaRPr lang="en-US"/>
        </a:p>
      </dgm:t>
    </dgm:pt>
    <dgm:pt modelId="{61C1F33D-23EF-4344-B9FC-18F4D1ED5226}">
      <dgm:prSet phldrT="[Text]"/>
      <dgm:spPr/>
      <dgm:t>
        <a:bodyPr/>
        <a:lstStyle/>
        <a:p>
          <a:r>
            <a:rPr lang="en-MY" dirty="0">
              <a:solidFill>
                <a:srgbClr val="000000"/>
              </a:solidFill>
            </a:rPr>
            <a:t>Haemostatic Resuscitation</a:t>
          </a:r>
          <a:endParaRPr lang="en-US" dirty="0">
            <a:solidFill>
              <a:srgbClr val="000000"/>
            </a:solidFill>
          </a:endParaRPr>
        </a:p>
      </dgm:t>
    </dgm:pt>
    <dgm:pt modelId="{99B0C107-7252-3C4D-9E27-779F36E30FD5}" type="parTrans" cxnId="{D14D4E3A-667D-FE42-987A-5C16612366B5}">
      <dgm:prSet/>
      <dgm:spPr/>
      <dgm:t>
        <a:bodyPr/>
        <a:lstStyle/>
        <a:p>
          <a:endParaRPr lang="en-US"/>
        </a:p>
      </dgm:t>
    </dgm:pt>
    <dgm:pt modelId="{FC659F55-585A-3B43-8E67-2F70E2A908FF}" type="sibTrans" cxnId="{D14D4E3A-667D-FE42-987A-5C16612366B5}">
      <dgm:prSet/>
      <dgm:spPr/>
      <dgm:t>
        <a:bodyPr/>
        <a:lstStyle/>
        <a:p>
          <a:endParaRPr lang="en-US"/>
        </a:p>
      </dgm:t>
    </dgm:pt>
    <dgm:pt modelId="{524E894F-59DA-904B-B518-FC5EC24CB99B}">
      <dgm:prSet phldrT="[Text]"/>
      <dgm:spPr/>
      <dgm:t>
        <a:bodyPr/>
        <a:lstStyle/>
        <a:p>
          <a:r>
            <a:rPr lang="en-MY" dirty="0">
              <a:solidFill>
                <a:srgbClr val="000000"/>
              </a:solidFill>
            </a:rPr>
            <a:t>Prevent Acidosis, Hypothermia, Hypocalcemia</a:t>
          </a:r>
          <a:endParaRPr lang="en-US" dirty="0">
            <a:solidFill>
              <a:srgbClr val="000000"/>
            </a:solidFill>
          </a:endParaRPr>
        </a:p>
      </dgm:t>
    </dgm:pt>
    <dgm:pt modelId="{9843813C-3F95-6C4D-B27A-C37C49FAE3B4}" type="parTrans" cxnId="{19B9BC99-BBD0-DD47-8FC0-D5F8091EB6AF}">
      <dgm:prSet/>
      <dgm:spPr/>
      <dgm:t>
        <a:bodyPr/>
        <a:lstStyle/>
        <a:p>
          <a:endParaRPr lang="en-US"/>
        </a:p>
      </dgm:t>
    </dgm:pt>
    <dgm:pt modelId="{042111C5-F6C4-9E41-8195-4ED34FAA64BD}" type="sibTrans" cxnId="{19B9BC99-BBD0-DD47-8FC0-D5F8091EB6AF}">
      <dgm:prSet/>
      <dgm:spPr/>
      <dgm:t>
        <a:bodyPr/>
        <a:lstStyle/>
        <a:p>
          <a:endParaRPr lang="en-US"/>
        </a:p>
      </dgm:t>
    </dgm:pt>
    <dgm:pt modelId="{8EA6C78C-812E-E245-91A8-9B0F31EF78B3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Damage Control Surgery</a:t>
          </a:r>
        </a:p>
      </dgm:t>
    </dgm:pt>
    <dgm:pt modelId="{AF63DACF-34DF-364E-B7E7-1A32BBF9F590}" type="parTrans" cxnId="{AF3F7F38-EF1B-1A43-9C61-4F64478376F4}">
      <dgm:prSet/>
      <dgm:spPr/>
      <dgm:t>
        <a:bodyPr/>
        <a:lstStyle/>
        <a:p>
          <a:endParaRPr lang="en-US"/>
        </a:p>
      </dgm:t>
    </dgm:pt>
    <dgm:pt modelId="{8F9CCECF-CB00-7F4B-8555-E324DACB247A}" type="sibTrans" cxnId="{AF3F7F38-EF1B-1A43-9C61-4F64478376F4}">
      <dgm:prSet/>
      <dgm:spPr/>
      <dgm:t>
        <a:bodyPr/>
        <a:lstStyle/>
        <a:p>
          <a:endParaRPr lang="en-US"/>
        </a:p>
      </dgm:t>
    </dgm:pt>
    <dgm:pt modelId="{F3562226-ED4B-3B43-81A4-D792CA5E9D23}" type="pres">
      <dgm:prSet presAssocID="{74453345-3923-7945-9F2E-B8481EF3569B}" presName="linear" presStyleCnt="0">
        <dgm:presLayoutVars>
          <dgm:dir/>
          <dgm:resizeHandles val="exact"/>
        </dgm:presLayoutVars>
      </dgm:prSet>
      <dgm:spPr/>
    </dgm:pt>
    <dgm:pt modelId="{A1262DB3-849B-284C-8208-C7C6A29D3A8E}" type="pres">
      <dgm:prSet presAssocID="{6EE73168-A8B7-D242-9987-BBAE82F03DBB}" presName="comp" presStyleCnt="0"/>
      <dgm:spPr/>
    </dgm:pt>
    <dgm:pt modelId="{AE080DBE-5D20-C64F-8D7A-95A5B39D93F4}" type="pres">
      <dgm:prSet presAssocID="{6EE73168-A8B7-D242-9987-BBAE82F03DBB}" presName="box" presStyleLbl="node1" presStyleIdx="0" presStyleCnt="4"/>
      <dgm:spPr/>
    </dgm:pt>
    <dgm:pt modelId="{12078A0C-54DF-3B46-BC83-3435C9274B0B}" type="pres">
      <dgm:prSet presAssocID="{6EE73168-A8B7-D242-9987-BBAE82F03DBB}" presName="img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010C95CE-3C20-E74E-BAB3-13A327A3E652}" type="pres">
      <dgm:prSet presAssocID="{6EE73168-A8B7-D242-9987-BBAE82F03DBB}" presName="text" presStyleLbl="node1" presStyleIdx="0" presStyleCnt="4">
        <dgm:presLayoutVars>
          <dgm:bulletEnabled val="1"/>
        </dgm:presLayoutVars>
      </dgm:prSet>
      <dgm:spPr/>
    </dgm:pt>
    <dgm:pt modelId="{78CB0387-E277-A04B-92A9-F34C6B573E81}" type="pres">
      <dgm:prSet presAssocID="{2BFB1A72-BA3F-FE4D-97F4-2A94D0D2671F}" presName="spacer" presStyleCnt="0"/>
      <dgm:spPr/>
    </dgm:pt>
    <dgm:pt modelId="{63985865-B92D-1F48-AED6-44AF9575945C}" type="pres">
      <dgm:prSet presAssocID="{61C1F33D-23EF-4344-B9FC-18F4D1ED5226}" presName="comp" presStyleCnt="0"/>
      <dgm:spPr/>
    </dgm:pt>
    <dgm:pt modelId="{E5127B95-DD60-9940-A460-9D01D79EB5BE}" type="pres">
      <dgm:prSet presAssocID="{61C1F33D-23EF-4344-B9FC-18F4D1ED5226}" presName="box" presStyleLbl="node1" presStyleIdx="1" presStyleCnt="4"/>
      <dgm:spPr/>
    </dgm:pt>
    <dgm:pt modelId="{639AA28F-B5A8-BB45-B975-AE22E1F1609D}" type="pres">
      <dgm:prSet presAssocID="{61C1F33D-23EF-4344-B9FC-18F4D1ED5226}" presName="img" presStyleLbl="f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65F52C29-626D-B148-AD42-8B2A40E4C72C}" type="pres">
      <dgm:prSet presAssocID="{61C1F33D-23EF-4344-B9FC-18F4D1ED5226}" presName="text" presStyleLbl="node1" presStyleIdx="1" presStyleCnt="4">
        <dgm:presLayoutVars>
          <dgm:bulletEnabled val="1"/>
        </dgm:presLayoutVars>
      </dgm:prSet>
      <dgm:spPr/>
    </dgm:pt>
    <dgm:pt modelId="{6536B6FA-9E55-2A4E-B78E-7CB00C553EBF}" type="pres">
      <dgm:prSet presAssocID="{FC659F55-585A-3B43-8E67-2F70E2A908FF}" presName="spacer" presStyleCnt="0"/>
      <dgm:spPr/>
    </dgm:pt>
    <dgm:pt modelId="{2C39E75C-A799-6644-8139-B5ABA2FAA5F8}" type="pres">
      <dgm:prSet presAssocID="{524E894F-59DA-904B-B518-FC5EC24CB99B}" presName="comp" presStyleCnt="0"/>
      <dgm:spPr/>
    </dgm:pt>
    <dgm:pt modelId="{46213405-9329-E541-927A-A19CDCB687D9}" type="pres">
      <dgm:prSet presAssocID="{524E894F-59DA-904B-B518-FC5EC24CB99B}" presName="box" presStyleLbl="node1" presStyleIdx="2" presStyleCnt="4"/>
      <dgm:spPr/>
    </dgm:pt>
    <dgm:pt modelId="{58746B52-143A-6F4C-9ED0-27C66A66A542}" type="pres">
      <dgm:prSet presAssocID="{524E894F-59DA-904B-B518-FC5EC24CB99B}" presName="img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</dgm:spPr>
    </dgm:pt>
    <dgm:pt modelId="{0980DDF6-FC1F-D244-83A1-48FDDB1E9D7D}" type="pres">
      <dgm:prSet presAssocID="{524E894F-59DA-904B-B518-FC5EC24CB99B}" presName="text" presStyleLbl="node1" presStyleIdx="2" presStyleCnt="4">
        <dgm:presLayoutVars>
          <dgm:bulletEnabled val="1"/>
        </dgm:presLayoutVars>
      </dgm:prSet>
      <dgm:spPr/>
    </dgm:pt>
    <dgm:pt modelId="{9EBB5EC1-C19E-0240-878F-626F61AACFB0}" type="pres">
      <dgm:prSet presAssocID="{042111C5-F6C4-9E41-8195-4ED34FAA64BD}" presName="spacer" presStyleCnt="0"/>
      <dgm:spPr/>
    </dgm:pt>
    <dgm:pt modelId="{82EADBEF-19B0-E74B-89A5-6DF170A3B623}" type="pres">
      <dgm:prSet presAssocID="{8EA6C78C-812E-E245-91A8-9B0F31EF78B3}" presName="comp" presStyleCnt="0"/>
      <dgm:spPr/>
    </dgm:pt>
    <dgm:pt modelId="{6D490BFB-024C-D94C-8CDF-F8E6E0FA63F3}" type="pres">
      <dgm:prSet presAssocID="{8EA6C78C-812E-E245-91A8-9B0F31EF78B3}" presName="box" presStyleLbl="node1" presStyleIdx="3" presStyleCnt="4"/>
      <dgm:spPr/>
    </dgm:pt>
    <dgm:pt modelId="{2D2FD4BB-DBEE-F046-8E28-62DFC6A2C892}" type="pres">
      <dgm:prSet presAssocID="{8EA6C78C-812E-E245-91A8-9B0F31EF78B3}" presName="img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</dgm:spPr>
    </dgm:pt>
    <dgm:pt modelId="{981123E0-6F9F-6245-B024-0E0FA93CCB33}" type="pres">
      <dgm:prSet presAssocID="{8EA6C78C-812E-E245-91A8-9B0F31EF78B3}" presName="text" presStyleLbl="node1" presStyleIdx="3" presStyleCnt="4">
        <dgm:presLayoutVars>
          <dgm:bulletEnabled val="1"/>
        </dgm:presLayoutVars>
      </dgm:prSet>
      <dgm:spPr/>
    </dgm:pt>
  </dgm:ptLst>
  <dgm:cxnLst>
    <dgm:cxn modelId="{6BD87021-8464-9347-B107-35329F54DB86}" type="presOf" srcId="{74453345-3923-7945-9F2E-B8481EF3569B}" destId="{F3562226-ED4B-3B43-81A4-D792CA5E9D23}" srcOrd="0" destOrd="0" presId="urn:microsoft.com/office/officeart/2005/8/layout/vList4"/>
    <dgm:cxn modelId="{F41A2835-15EB-5840-B2AE-0C6D8F0B4A3A}" type="presOf" srcId="{524E894F-59DA-904B-B518-FC5EC24CB99B}" destId="{0980DDF6-FC1F-D244-83A1-48FDDB1E9D7D}" srcOrd="1" destOrd="0" presId="urn:microsoft.com/office/officeart/2005/8/layout/vList4"/>
    <dgm:cxn modelId="{AF3F7F38-EF1B-1A43-9C61-4F64478376F4}" srcId="{74453345-3923-7945-9F2E-B8481EF3569B}" destId="{8EA6C78C-812E-E245-91A8-9B0F31EF78B3}" srcOrd="3" destOrd="0" parTransId="{AF63DACF-34DF-364E-B7E7-1A32BBF9F590}" sibTransId="{8F9CCECF-CB00-7F4B-8555-E324DACB247A}"/>
    <dgm:cxn modelId="{D14D4E3A-667D-FE42-987A-5C16612366B5}" srcId="{74453345-3923-7945-9F2E-B8481EF3569B}" destId="{61C1F33D-23EF-4344-B9FC-18F4D1ED5226}" srcOrd="1" destOrd="0" parTransId="{99B0C107-7252-3C4D-9E27-779F36E30FD5}" sibTransId="{FC659F55-585A-3B43-8E67-2F70E2A908FF}"/>
    <dgm:cxn modelId="{3B19533B-D7A5-9E48-8047-70789DCC503C}" type="presOf" srcId="{61C1F33D-23EF-4344-B9FC-18F4D1ED5226}" destId="{65F52C29-626D-B148-AD42-8B2A40E4C72C}" srcOrd="1" destOrd="0" presId="urn:microsoft.com/office/officeart/2005/8/layout/vList4"/>
    <dgm:cxn modelId="{2DE8583E-5639-BE4B-8D2A-DB088E9A0895}" type="presOf" srcId="{8EA6C78C-812E-E245-91A8-9B0F31EF78B3}" destId="{981123E0-6F9F-6245-B024-0E0FA93CCB33}" srcOrd="1" destOrd="0" presId="urn:microsoft.com/office/officeart/2005/8/layout/vList4"/>
    <dgm:cxn modelId="{E8876464-08E4-1441-9A98-44C711406AB9}" srcId="{74453345-3923-7945-9F2E-B8481EF3569B}" destId="{6EE73168-A8B7-D242-9987-BBAE82F03DBB}" srcOrd="0" destOrd="0" parTransId="{DDF7AE0D-75F1-1B4D-9B00-DFD02583D4E9}" sibTransId="{2BFB1A72-BA3F-FE4D-97F4-2A94D0D2671F}"/>
    <dgm:cxn modelId="{0CCF2150-5AA3-F94C-8976-2C565FE64CEF}" type="presOf" srcId="{61C1F33D-23EF-4344-B9FC-18F4D1ED5226}" destId="{E5127B95-DD60-9940-A460-9D01D79EB5BE}" srcOrd="0" destOrd="0" presId="urn:microsoft.com/office/officeart/2005/8/layout/vList4"/>
    <dgm:cxn modelId="{19B9BC99-BBD0-DD47-8FC0-D5F8091EB6AF}" srcId="{74453345-3923-7945-9F2E-B8481EF3569B}" destId="{524E894F-59DA-904B-B518-FC5EC24CB99B}" srcOrd="2" destOrd="0" parTransId="{9843813C-3F95-6C4D-B27A-C37C49FAE3B4}" sibTransId="{042111C5-F6C4-9E41-8195-4ED34FAA64BD}"/>
    <dgm:cxn modelId="{564C93B0-36C0-D649-9961-F2123ADB7EEF}" type="presOf" srcId="{6EE73168-A8B7-D242-9987-BBAE82F03DBB}" destId="{AE080DBE-5D20-C64F-8D7A-95A5B39D93F4}" srcOrd="0" destOrd="0" presId="urn:microsoft.com/office/officeart/2005/8/layout/vList4"/>
    <dgm:cxn modelId="{F5AF81B5-2E5A-FD4E-A5D7-C6606F3190DA}" type="presOf" srcId="{8EA6C78C-812E-E245-91A8-9B0F31EF78B3}" destId="{6D490BFB-024C-D94C-8CDF-F8E6E0FA63F3}" srcOrd="0" destOrd="0" presId="urn:microsoft.com/office/officeart/2005/8/layout/vList4"/>
    <dgm:cxn modelId="{A67223C8-B8A8-584A-86E8-ECCE79A5D9E0}" type="presOf" srcId="{524E894F-59DA-904B-B518-FC5EC24CB99B}" destId="{46213405-9329-E541-927A-A19CDCB687D9}" srcOrd="0" destOrd="0" presId="urn:microsoft.com/office/officeart/2005/8/layout/vList4"/>
    <dgm:cxn modelId="{52348DD6-3AFA-6B46-AFC3-BE5122A277F8}" type="presOf" srcId="{6EE73168-A8B7-D242-9987-BBAE82F03DBB}" destId="{010C95CE-3C20-E74E-BAB3-13A327A3E652}" srcOrd="1" destOrd="0" presId="urn:microsoft.com/office/officeart/2005/8/layout/vList4"/>
    <dgm:cxn modelId="{CD8C752F-8420-524C-8047-01BCD0E05C57}" type="presParOf" srcId="{F3562226-ED4B-3B43-81A4-D792CA5E9D23}" destId="{A1262DB3-849B-284C-8208-C7C6A29D3A8E}" srcOrd="0" destOrd="0" presId="urn:microsoft.com/office/officeart/2005/8/layout/vList4"/>
    <dgm:cxn modelId="{29C634FF-847B-5F44-899E-ACA085620FDF}" type="presParOf" srcId="{A1262DB3-849B-284C-8208-C7C6A29D3A8E}" destId="{AE080DBE-5D20-C64F-8D7A-95A5B39D93F4}" srcOrd="0" destOrd="0" presId="urn:microsoft.com/office/officeart/2005/8/layout/vList4"/>
    <dgm:cxn modelId="{F09E0B1E-AC1D-3E45-A3B0-3AE16F759D9C}" type="presParOf" srcId="{A1262DB3-849B-284C-8208-C7C6A29D3A8E}" destId="{12078A0C-54DF-3B46-BC83-3435C9274B0B}" srcOrd="1" destOrd="0" presId="urn:microsoft.com/office/officeart/2005/8/layout/vList4"/>
    <dgm:cxn modelId="{C8DD9ECC-7555-F04F-9D03-2836B257284B}" type="presParOf" srcId="{A1262DB3-849B-284C-8208-C7C6A29D3A8E}" destId="{010C95CE-3C20-E74E-BAB3-13A327A3E652}" srcOrd="2" destOrd="0" presId="urn:microsoft.com/office/officeart/2005/8/layout/vList4"/>
    <dgm:cxn modelId="{2DE7C70F-6803-E444-AEDF-BAE8FD48D19B}" type="presParOf" srcId="{F3562226-ED4B-3B43-81A4-D792CA5E9D23}" destId="{78CB0387-E277-A04B-92A9-F34C6B573E81}" srcOrd="1" destOrd="0" presId="urn:microsoft.com/office/officeart/2005/8/layout/vList4"/>
    <dgm:cxn modelId="{5DD444E0-5E21-F549-A60C-EAF20795D872}" type="presParOf" srcId="{F3562226-ED4B-3B43-81A4-D792CA5E9D23}" destId="{63985865-B92D-1F48-AED6-44AF9575945C}" srcOrd="2" destOrd="0" presId="urn:microsoft.com/office/officeart/2005/8/layout/vList4"/>
    <dgm:cxn modelId="{371B89BE-08AC-594D-B084-16A4C5599018}" type="presParOf" srcId="{63985865-B92D-1F48-AED6-44AF9575945C}" destId="{E5127B95-DD60-9940-A460-9D01D79EB5BE}" srcOrd="0" destOrd="0" presId="urn:microsoft.com/office/officeart/2005/8/layout/vList4"/>
    <dgm:cxn modelId="{DC77ACFB-E8FF-3B4A-B4F1-F773B67C2C96}" type="presParOf" srcId="{63985865-B92D-1F48-AED6-44AF9575945C}" destId="{639AA28F-B5A8-BB45-B975-AE22E1F1609D}" srcOrd="1" destOrd="0" presId="urn:microsoft.com/office/officeart/2005/8/layout/vList4"/>
    <dgm:cxn modelId="{F48190BF-1A49-1442-BEBE-49DBDCE6FF94}" type="presParOf" srcId="{63985865-B92D-1F48-AED6-44AF9575945C}" destId="{65F52C29-626D-B148-AD42-8B2A40E4C72C}" srcOrd="2" destOrd="0" presId="urn:microsoft.com/office/officeart/2005/8/layout/vList4"/>
    <dgm:cxn modelId="{5F6384A6-200F-5E42-B16F-3115AB273377}" type="presParOf" srcId="{F3562226-ED4B-3B43-81A4-D792CA5E9D23}" destId="{6536B6FA-9E55-2A4E-B78E-7CB00C553EBF}" srcOrd="3" destOrd="0" presId="urn:microsoft.com/office/officeart/2005/8/layout/vList4"/>
    <dgm:cxn modelId="{A2F4BD21-977A-7340-9232-CDFD67E42129}" type="presParOf" srcId="{F3562226-ED4B-3B43-81A4-D792CA5E9D23}" destId="{2C39E75C-A799-6644-8139-B5ABA2FAA5F8}" srcOrd="4" destOrd="0" presId="urn:microsoft.com/office/officeart/2005/8/layout/vList4"/>
    <dgm:cxn modelId="{76902950-6E54-3C42-89C5-C807AF1D0ACA}" type="presParOf" srcId="{2C39E75C-A799-6644-8139-B5ABA2FAA5F8}" destId="{46213405-9329-E541-927A-A19CDCB687D9}" srcOrd="0" destOrd="0" presId="urn:microsoft.com/office/officeart/2005/8/layout/vList4"/>
    <dgm:cxn modelId="{6D2D0E1D-6F03-0146-A939-B29E2D56D06E}" type="presParOf" srcId="{2C39E75C-A799-6644-8139-B5ABA2FAA5F8}" destId="{58746B52-143A-6F4C-9ED0-27C66A66A542}" srcOrd="1" destOrd="0" presId="urn:microsoft.com/office/officeart/2005/8/layout/vList4"/>
    <dgm:cxn modelId="{2C5C5541-E650-094D-98D8-6E41F1E6A192}" type="presParOf" srcId="{2C39E75C-A799-6644-8139-B5ABA2FAA5F8}" destId="{0980DDF6-FC1F-D244-83A1-48FDDB1E9D7D}" srcOrd="2" destOrd="0" presId="urn:microsoft.com/office/officeart/2005/8/layout/vList4"/>
    <dgm:cxn modelId="{8A8B8350-4D3C-1E47-A3F5-DD974FFC69C4}" type="presParOf" srcId="{F3562226-ED4B-3B43-81A4-D792CA5E9D23}" destId="{9EBB5EC1-C19E-0240-878F-626F61AACFB0}" srcOrd="5" destOrd="0" presId="urn:microsoft.com/office/officeart/2005/8/layout/vList4"/>
    <dgm:cxn modelId="{94D2CE21-D812-8143-A3C8-BB66DF530708}" type="presParOf" srcId="{F3562226-ED4B-3B43-81A4-D792CA5E9D23}" destId="{82EADBEF-19B0-E74B-89A5-6DF170A3B623}" srcOrd="6" destOrd="0" presId="urn:microsoft.com/office/officeart/2005/8/layout/vList4"/>
    <dgm:cxn modelId="{DF1821E7-B2E5-FA4D-8CC4-8BA076A0D334}" type="presParOf" srcId="{82EADBEF-19B0-E74B-89A5-6DF170A3B623}" destId="{6D490BFB-024C-D94C-8CDF-F8E6E0FA63F3}" srcOrd="0" destOrd="0" presId="urn:microsoft.com/office/officeart/2005/8/layout/vList4"/>
    <dgm:cxn modelId="{E48AAC70-666F-9140-B26B-0AC40DD0B39F}" type="presParOf" srcId="{82EADBEF-19B0-E74B-89A5-6DF170A3B623}" destId="{2D2FD4BB-DBEE-F046-8E28-62DFC6A2C892}" srcOrd="1" destOrd="0" presId="urn:microsoft.com/office/officeart/2005/8/layout/vList4"/>
    <dgm:cxn modelId="{EABE9CFF-1695-0745-A3B1-1374FD9C68A5}" type="presParOf" srcId="{82EADBEF-19B0-E74B-89A5-6DF170A3B623}" destId="{981123E0-6F9F-6245-B024-0E0FA93CCB3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9BB7EE-104B-4A46-B4B9-3A1DD9760724}" type="doc">
      <dgm:prSet loTypeId="urn:microsoft.com/office/officeart/2005/8/layout/hProcess9" loCatId="" qsTypeId="urn:microsoft.com/office/officeart/2005/8/quickstyle/simple2" qsCatId="simple" csTypeId="urn:microsoft.com/office/officeart/2005/8/colors/colorful3" csCatId="colorful" phldr="1"/>
      <dgm:spPr/>
    </dgm:pt>
    <dgm:pt modelId="{57EDD76A-4341-474B-8D5D-CF444B887E8F}">
      <dgm:prSet phldrT="[Text]"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Recognition</a:t>
          </a:r>
        </a:p>
      </dgm:t>
    </dgm:pt>
    <dgm:pt modelId="{B7BF4668-8CE8-C447-A50C-69954D7AF57A}" type="parTrans" cxnId="{4A40E557-0597-3B4D-A538-43CDE3D1A7BE}">
      <dgm:prSet/>
      <dgm:spPr/>
      <dgm:t>
        <a:bodyPr/>
        <a:lstStyle/>
        <a:p>
          <a:endParaRPr lang="en-US"/>
        </a:p>
      </dgm:t>
    </dgm:pt>
    <dgm:pt modelId="{8D4C370D-9926-1E4D-AC00-FBC36E700CF4}" type="sibTrans" cxnId="{4A40E557-0597-3B4D-A538-43CDE3D1A7BE}">
      <dgm:prSet/>
      <dgm:spPr/>
      <dgm:t>
        <a:bodyPr/>
        <a:lstStyle/>
        <a:p>
          <a:endParaRPr lang="en-US"/>
        </a:p>
      </dgm:t>
    </dgm:pt>
    <dgm:pt modelId="{BC74B0C8-DD2E-0D47-B8C0-9B1C4706FCBB}">
      <dgm:prSet phldrT="[Text]"/>
      <dgm:spPr/>
      <dgm:t>
        <a:bodyPr/>
        <a:lstStyle/>
        <a:p>
          <a:r>
            <a:rPr lang="en-MY" dirty="0">
              <a:solidFill>
                <a:srgbClr val="000000"/>
              </a:solidFill>
            </a:rPr>
            <a:t>Haemostatic Resuscitation</a:t>
          </a:r>
          <a:endParaRPr lang="en-US" dirty="0">
            <a:solidFill>
              <a:srgbClr val="000000"/>
            </a:solidFill>
          </a:endParaRPr>
        </a:p>
      </dgm:t>
    </dgm:pt>
    <dgm:pt modelId="{3CADE9E7-4AD7-1A4B-88D2-4A1C17DBEA7B}" type="parTrans" cxnId="{528D1A0C-9B87-C24D-B08F-CB2CFAC6A6A5}">
      <dgm:prSet/>
      <dgm:spPr/>
      <dgm:t>
        <a:bodyPr/>
        <a:lstStyle/>
        <a:p>
          <a:endParaRPr lang="en-US"/>
        </a:p>
      </dgm:t>
    </dgm:pt>
    <dgm:pt modelId="{D995467D-E0FA-6641-B4D3-3B87BAE89216}" type="sibTrans" cxnId="{528D1A0C-9B87-C24D-B08F-CB2CFAC6A6A5}">
      <dgm:prSet/>
      <dgm:spPr/>
      <dgm:t>
        <a:bodyPr/>
        <a:lstStyle/>
        <a:p>
          <a:endParaRPr lang="en-US"/>
        </a:p>
      </dgm:t>
    </dgm:pt>
    <dgm:pt modelId="{FE0032A6-84BF-E047-8435-A44117A8CAC6}">
      <dgm:prSet phldrT="[Text]"/>
      <dgm:spPr/>
      <dgm:t>
        <a:bodyPr/>
        <a:lstStyle/>
        <a:p>
          <a:r>
            <a:rPr lang="en-MY" dirty="0">
              <a:solidFill>
                <a:srgbClr val="000000"/>
              </a:solidFill>
            </a:rPr>
            <a:t>Rapid movement to OT without waiting for normal vitals</a:t>
          </a:r>
          <a:endParaRPr lang="en-US" dirty="0">
            <a:solidFill>
              <a:srgbClr val="000000"/>
            </a:solidFill>
          </a:endParaRPr>
        </a:p>
      </dgm:t>
    </dgm:pt>
    <dgm:pt modelId="{73874BA0-7550-A94A-A09D-BE8D205EC6C6}" type="parTrans" cxnId="{5A8ECFCD-70FC-194F-B922-D306247CF57E}">
      <dgm:prSet/>
      <dgm:spPr/>
      <dgm:t>
        <a:bodyPr/>
        <a:lstStyle/>
        <a:p>
          <a:endParaRPr lang="en-US"/>
        </a:p>
      </dgm:t>
    </dgm:pt>
    <dgm:pt modelId="{C99C061F-59F1-E442-BE49-2677CFA23FF9}" type="sibTrans" cxnId="{5A8ECFCD-70FC-194F-B922-D306247CF57E}">
      <dgm:prSet/>
      <dgm:spPr/>
      <dgm:t>
        <a:bodyPr/>
        <a:lstStyle/>
        <a:p>
          <a:endParaRPr lang="en-US"/>
        </a:p>
      </dgm:t>
    </dgm:pt>
    <dgm:pt modelId="{3AA36D5C-9A6D-D14F-913C-692FE58DFED6}">
      <dgm:prSet/>
      <dgm:spPr/>
      <dgm:t>
        <a:bodyPr/>
        <a:lstStyle/>
        <a:p>
          <a:r>
            <a:rPr lang="en-MY" dirty="0">
              <a:solidFill>
                <a:srgbClr val="000000"/>
              </a:solidFill>
            </a:rPr>
            <a:t>Initial Surgery to only secure bleeding</a:t>
          </a:r>
          <a:endParaRPr lang="en-US" dirty="0">
            <a:solidFill>
              <a:srgbClr val="000000"/>
            </a:solidFill>
          </a:endParaRPr>
        </a:p>
      </dgm:t>
    </dgm:pt>
    <dgm:pt modelId="{E51E9F40-7F94-3F4B-AC7A-29C211360493}" type="parTrans" cxnId="{63ABFA94-897F-6145-A1E6-BD9C8973D6A1}">
      <dgm:prSet/>
      <dgm:spPr/>
      <dgm:t>
        <a:bodyPr/>
        <a:lstStyle/>
        <a:p>
          <a:endParaRPr lang="en-US"/>
        </a:p>
      </dgm:t>
    </dgm:pt>
    <dgm:pt modelId="{05B68865-8E33-5345-AAEF-97AF87BCD043}" type="sibTrans" cxnId="{63ABFA94-897F-6145-A1E6-BD9C8973D6A1}">
      <dgm:prSet/>
      <dgm:spPr/>
      <dgm:t>
        <a:bodyPr/>
        <a:lstStyle/>
        <a:p>
          <a:endParaRPr lang="en-US"/>
        </a:p>
      </dgm:t>
    </dgm:pt>
    <dgm:pt modelId="{00446C20-66E3-5447-A959-53915752349D}">
      <dgm:prSet/>
      <dgm:spPr/>
      <dgm:t>
        <a:bodyPr/>
        <a:lstStyle/>
        <a:p>
          <a:r>
            <a:rPr lang="en-MY" dirty="0">
              <a:solidFill>
                <a:srgbClr val="000000"/>
              </a:solidFill>
            </a:rPr>
            <a:t>Post-operative care in ICU settings</a:t>
          </a:r>
          <a:endParaRPr lang="en-US" dirty="0">
            <a:solidFill>
              <a:srgbClr val="000000"/>
            </a:solidFill>
          </a:endParaRPr>
        </a:p>
      </dgm:t>
    </dgm:pt>
    <dgm:pt modelId="{D75CF4E1-8C3A-C24D-B6B1-AE94FE8D1D6B}" type="parTrans" cxnId="{07B2EA8E-CE22-9E45-A74E-4459C85EAF9D}">
      <dgm:prSet/>
      <dgm:spPr/>
      <dgm:t>
        <a:bodyPr/>
        <a:lstStyle/>
        <a:p>
          <a:endParaRPr lang="en-US"/>
        </a:p>
      </dgm:t>
    </dgm:pt>
    <dgm:pt modelId="{ED2782C4-3139-5E43-8602-4DAA8C28E43B}" type="sibTrans" cxnId="{07B2EA8E-CE22-9E45-A74E-4459C85EAF9D}">
      <dgm:prSet/>
      <dgm:spPr/>
      <dgm:t>
        <a:bodyPr/>
        <a:lstStyle/>
        <a:p>
          <a:endParaRPr lang="en-US"/>
        </a:p>
      </dgm:t>
    </dgm:pt>
    <dgm:pt modelId="{4207D3BA-A016-F84B-AB77-E89C7703F06F}">
      <dgm:prSet/>
      <dgm:spPr/>
      <dgm:t>
        <a:bodyPr/>
        <a:lstStyle/>
        <a:p>
          <a:r>
            <a:rPr lang="en-MY" dirty="0">
              <a:solidFill>
                <a:srgbClr val="000000"/>
              </a:solidFill>
            </a:rPr>
            <a:t>Re-operation in 24-36 H</a:t>
          </a:r>
          <a:endParaRPr lang="en-US" dirty="0">
            <a:solidFill>
              <a:srgbClr val="000000"/>
            </a:solidFill>
          </a:endParaRPr>
        </a:p>
      </dgm:t>
    </dgm:pt>
    <dgm:pt modelId="{58E76737-076C-2B4D-A53F-2764D2CDEDCE}" type="parTrans" cxnId="{9FD33B47-4B1A-2E4F-A361-4CA86EC4FE0D}">
      <dgm:prSet/>
      <dgm:spPr/>
      <dgm:t>
        <a:bodyPr/>
        <a:lstStyle/>
        <a:p>
          <a:endParaRPr lang="en-US"/>
        </a:p>
      </dgm:t>
    </dgm:pt>
    <dgm:pt modelId="{BEB2127D-CA5D-FB43-BE49-41FFD73E0A5D}" type="sibTrans" cxnId="{9FD33B47-4B1A-2E4F-A361-4CA86EC4FE0D}">
      <dgm:prSet/>
      <dgm:spPr/>
      <dgm:t>
        <a:bodyPr/>
        <a:lstStyle/>
        <a:p>
          <a:endParaRPr lang="en-US"/>
        </a:p>
      </dgm:t>
    </dgm:pt>
    <dgm:pt modelId="{55A60A60-50AC-1A46-89FC-569E58D21826}" type="pres">
      <dgm:prSet presAssocID="{909BB7EE-104B-4A46-B4B9-3A1DD9760724}" presName="CompostProcess" presStyleCnt="0">
        <dgm:presLayoutVars>
          <dgm:dir/>
          <dgm:resizeHandles val="exact"/>
        </dgm:presLayoutVars>
      </dgm:prSet>
      <dgm:spPr/>
    </dgm:pt>
    <dgm:pt modelId="{8A30B1D4-0154-ED4A-97F5-A1D0FBA62BB2}" type="pres">
      <dgm:prSet presAssocID="{909BB7EE-104B-4A46-B4B9-3A1DD9760724}" presName="arrow" presStyleLbl="bgShp" presStyleIdx="0" presStyleCnt="1"/>
      <dgm:spPr/>
    </dgm:pt>
    <dgm:pt modelId="{2AEC404A-3582-5A48-8324-6907E9D17255}" type="pres">
      <dgm:prSet presAssocID="{909BB7EE-104B-4A46-B4B9-3A1DD9760724}" presName="linearProcess" presStyleCnt="0"/>
      <dgm:spPr/>
    </dgm:pt>
    <dgm:pt modelId="{4F874E95-9A12-2E48-BF45-8DF5E4F5D6FD}" type="pres">
      <dgm:prSet presAssocID="{57EDD76A-4341-474B-8D5D-CF444B887E8F}" presName="textNode" presStyleLbl="node1" presStyleIdx="0" presStyleCnt="6">
        <dgm:presLayoutVars>
          <dgm:bulletEnabled val="1"/>
        </dgm:presLayoutVars>
      </dgm:prSet>
      <dgm:spPr/>
    </dgm:pt>
    <dgm:pt modelId="{CCE8D525-0CC5-7A47-AA51-D73FBADEAFD5}" type="pres">
      <dgm:prSet presAssocID="{8D4C370D-9926-1E4D-AC00-FBC36E700CF4}" presName="sibTrans" presStyleCnt="0"/>
      <dgm:spPr/>
    </dgm:pt>
    <dgm:pt modelId="{7DE1203B-7DC6-914F-B17F-116C2B139491}" type="pres">
      <dgm:prSet presAssocID="{BC74B0C8-DD2E-0D47-B8C0-9B1C4706FCBB}" presName="textNode" presStyleLbl="node1" presStyleIdx="1" presStyleCnt="6">
        <dgm:presLayoutVars>
          <dgm:bulletEnabled val="1"/>
        </dgm:presLayoutVars>
      </dgm:prSet>
      <dgm:spPr/>
    </dgm:pt>
    <dgm:pt modelId="{B63B4672-8D75-DA40-A078-1F354DF52EF5}" type="pres">
      <dgm:prSet presAssocID="{D995467D-E0FA-6641-B4D3-3B87BAE89216}" presName="sibTrans" presStyleCnt="0"/>
      <dgm:spPr/>
    </dgm:pt>
    <dgm:pt modelId="{E69EBBEA-41F9-C74F-B64F-3C241686F171}" type="pres">
      <dgm:prSet presAssocID="{FE0032A6-84BF-E047-8435-A44117A8CAC6}" presName="textNode" presStyleLbl="node1" presStyleIdx="2" presStyleCnt="6">
        <dgm:presLayoutVars>
          <dgm:bulletEnabled val="1"/>
        </dgm:presLayoutVars>
      </dgm:prSet>
      <dgm:spPr/>
    </dgm:pt>
    <dgm:pt modelId="{3A5918F1-21CD-1345-BEB3-EB44BFE0596B}" type="pres">
      <dgm:prSet presAssocID="{C99C061F-59F1-E442-BE49-2677CFA23FF9}" presName="sibTrans" presStyleCnt="0"/>
      <dgm:spPr/>
    </dgm:pt>
    <dgm:pt modelId="{E79F0525-CA28-CB40-8E3F-246028A3BF5D}" type="pres">
      <dgm:prSet presAssocID="{3AA36D5C-9A6D-D14F-913C-692FE58DFED6}" presName="textNode" presStyleLbl="node1" presStyleIdx="3" presStyleCnt="6">
        <dgm:presLayoutVars>
          <dgm:bulletEnabled val="1"/>
        </dgm:presLayoutVars>
      </dgm:prSet>
      <dgm:spPr/>
    </dgm:pt>
    <dgm:pt modelId="{1746621D-678E-CD43-B86C-248214D454F5}" type="pres">
      <dgm:prSet presAssocID="{05B68865-8E33-5345-AAEF-97AF87BCD043}" presName="sibTrans" presStyleCnt="0"/>
      <dgm:spPr/>
    </dgm:pt>
    <dgm:pt modelId="{7A504E73-3A0E-7E45-A965-C5F5DD5F040F}" type="pres">
      <dgm:prSet presAssocID="{00446C20-66E3-5447-A959-53915752349D}" presName="textNode" presStyleLbl="node1" presStyleIdx="4" presStyleCnt="6">
        <dgm:presLayoutVars>
          <dgm:bulletEnabled val="1"/>
        </dgm:presLayoutVars>
      </dgm:prSet>
      <dgm:spPr/>
    </dgm:pt>
    <dgm:pt modelId="{D7B73939-9C26-EB45-AF7B-52C479598739}" type="pres">
      <dgm:prSet presAssocID="{ED2782C4-3139-5E43-8602-4DAA8C28E43B}" presName="sibTrans" presStyleCnt="0"/>
      <dgm:spPr/>
    </dgm:pt>
    <dgm:pt modelId="{6C2E4C7E-D664-5746-A94F-7110138A848B}" type="pres">
      <dgm:prSet presAssocID="{4207D3BA-A016-F84B-AB77-E89C7703F06F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528D1A0C-9B87-C24D-B08F-CB2CFAC6A6A5}" srcId="{909BB7EE-104B-4A46-B4B9-3A1DD9760724}" destId="{BC74B0C8-DD2E-0D47-B8C0-9B1C4706FCBB}" srcOrd="1" destOrd="0" parTransId="{3CADE9E7-4AD7-1A4B-88D2-4A1C17DBEA7B}" sibTransId="{D995467D-E0FA-6641-B4D3-3B87BAE89216}"/>
    <dgm:cxn modelId="{F3C38818-ADAB-AD4D-BB45-2F7AAFB5223D}" type="presOf" srcId="{FE0032A6-84BF-E047-8435-A44117A8CAC6}" destId="{E69EBBEA-41F9-C74F-B64F-3C241686F171}" srcOrd="0" destOrd="0" presId="urn:microsoft.com/office/officeart/2005/8/layout/hProcess9"/>
    <dgm:cxn modelId="{9FD33B47-4B1A-2E4F-A361-4CA86EC4FE0D}" srcId="{909BB7EE-104B-4A46-B4B9-3A1DD9760724}" destId="{4207D3BA-A016-F84B-AB77-E89C7703F06F}" srcOrd="5" destOrd="0" parTransId="{58E76737-076C-2B4D-A53F-2764D2CDEDCE}" sibTransId="{BEB2127D-CA5D-FB43-BE49-41FFD73E0A5D}"/>
    <dgm:cxn modelId="{3745DB53-3A81-DB4B-86E3-C52712146F02}" type="presOf" srcId="{909BB7EE-104B-4A46-B4B9-3A1DD9760724}" destId="{55A60A60-50AC-1A46-89FC-569E58D21826}" srcOrd="0" destOrd="0" presId="urn:microsoft.com/office/officeart/2005/8/layout/hProcess9"/>
    <dgm:cxn modelId="{4A40E557-0597-3B4D-A538-43CDE3D1A7BE}" srcId="{909BB7EE-104B-4A46-B4B9-3A1DD9760724}" destId="{57EDD76A-4341-474B-8D5D-CF444B887E8F}" srcOrd="0" destOrd="0" parTransId="{B7BF4668-8CE8-C447-A50C-69954D7AF57A}" sibTransId="{8D4C370D-9926-1E4D-AC00-FBC36E700CF4}"/>
    <dgm:cxn modelId="{F6544281-F857-DC40-94CC-191273048388}" type="presOf" srcId="{4207D3BA-A016-F84B-AB77-E89C7703F06F}" destId="{6C2E4C7E-D664-5746-A94F-7110138A848B}" srcOrd="0" destOrd="0" presId="urn:microsoft.com/office/officeart/2005/8/layout/hProcess9"/>
    <dgm:cxn modelId="{07B2EA8E-CE22-9E45-A74E-4459C85EAF9D}" srcId="{909BB7EE-104B-4A46-B4B9-3A1DD9760724}" destId="{00446C20-66E3-5447-A959-53915752349D}" srcOrd="4" destOrd="0" parTransId="{D75CF4E1-8C3A-C24D-B6B1-AE94FE8D1D6B}" sibTransId="{ED2782C4-3139-5E43-8602-4DAA8C28E43B}"/>
    <dgm:cxn modelId="{63ABFA94-897F-6145-A1E6-BD9C8973D6A1}" srcId="{909BB7EE-104B-4A46-B4B9-3A1DD9760724}" destId="{3AA36D5C-9A6D-D14F-913C-692FE58DFED6}" srcOrd="3" destOrd="0" parTransId="{E51E9F40-7F94-3F4B-AC7A-29C211360493}" sibTransId="{05B68865-8E33-5345-AAEF-97AF87BCD043}"/>
    <dgm:cxn modelId="{DB6098B5-A455-4A49-A25A-D489BEAF63A1}" type="presOf" srcId="{57EDD76A-4341-474B-8D5D-CF444B887E8F}" destId="{4F874E95-9A12-2E48-BF45-8DF5E4F5D6FD}" srcOrd="0" destOrd="0" presId="urn:microsoft.com/office/officeart/2005/8/layout/hProcess9"/>
    <dgm:cxn modelId="{5A8ECFCD-70FC-194F-B922-D306247CF57E}" srcId="{909BB7EE-104B-4A46-B4B9-3A1DD9760724}" destId="{FE0032A6-84BF-E047-8435-A44117A8CAC6}" srcOrd="2" destOrd="0" parTransId="{73874BA0-7550-A94A-A09D-BE8D205EC6C6}" sibTransId="{C99C061F-59F1-E442-BE49-2677CFA23FF9}"/>
    <dgm:cxn modelId="{31CF46D2-0BC9-1344-B985-B8E0596B8EE3}" type="presOf" srcId="{BC74B0C8-DD2E-0D47-B8C0-9B1C4706FCBB}" destId="{7DE1203B-7DC6-914F-B17F-116C2B139491}" srcOrd="0" destOrd="0" presId="urn:microsoft.com/office/officeart/2005/8/layout/hProcess9"/>
    <dgm:cxn modelId="{542A01D6-8716-454F-B7CC-384B44AC723F}" type="presOf" srcId="{3AA36D5C-9A6D-D14F-913C-692FE58DFED6}" destId="{E79F0525-CA28-CB40-8E3F-246028A3BF5D}" srcOrd="0" destOrd="0" presId="urn:microsoft.com/office/officeart/2005/8/layout/hProcess9"/>
    <dgm:cxn modelId="{E2F799FF-05FA-CB43-B4B2-E2F54E5FAB44}" type="presOf" srcId="{00446C20-66E3-5447-A959-53915752349D}" destId="{7A504E73-3A0E-7E45-A965-C5F5DD5F040F}" srcOrd="0" destOrd="0" presId="urn:microsoft.com/office/officeart/2005/8/layout/hProcess9"/>
    <dgm:cxn modelId="{FF2FE3A5-3F8B-B14C-A8B8-47A57A94A560}" type="presParOf" srcId="{55A60A60-50AC-1A46-89FC-569E58D21826}" destId="{8A30B1D4-0154-ED4A-97F5-A1D0FBA62BB2}" srcOrd="0" destOrd="0" presId="urn:microsoft.com/office/officeart/2005/8/layout/hProcess9"/>
    <dgm:cxn modelId="{BE9F0364-C609-5946-BE3F-007034301ED1}" type="presParOf" srcId="{55A60A60-50AC-1A46-89FC-569E58D21826}" destId="{2AEC404A-3582-5A48-8324-6907E9D17255}" srcOrd="1" destOrd="0" presId="urn:microsoft.com/office/officeart/2005/8/layout/hProcess9"/>
    <dgm:cxn modelId="{1FCDC423-B6C7-1445-8941-3A10C7E5DDE3}" type="presParOf" srcId="{2AEC404A-3582-5A48-8324-6907E9D17255}" destId="{4F874E95-9A12-2E48-BF45-8DF5E4F5D6FD}" srcOrd="0" destOrd="0" presId="urn:microsoft.com/office/officeart/2005/8/layout/hProcess9"/>
    <dgm:cxn modelId="{C5D239B6-C628-9B45-9110-23E8B82DA03D}" type="presParOf" srcId="{2AEC404A-3582-5A48-8324-6907E9D17255}" destId="{CCE8D525-0CC5-7A47-AA51-D73FBADEAFD5}" srcOrd="1" destOrd="0" presId="urn:microsoft.com/office/officeart/2005/8/layout/hProcess9"/>
    <dgm:cxn modelId="{AA32E332-802F-4843-95FA-A373AF806192}" type="presParOf" srcId="{2AEC404A-3582-5A48-8324-6907E9D17255}" destId="{7DE1203B-7DC6-914F-B17F-116C2B139491}" srcOrd="2" destOrd="0" presId="urn:microsoft.com/office/officeart/2005/8/layout/hProcess9"/>
    <dgm:cxn modelId="{1CD3CED0-C7E2-B74D-9279-60012114FFCC}" type="presParOf" srcId="{2AEC404A-3582-5A48-8324-6907E9D17255}" destId="{B63B4672-8D75-DA40-A078-1F354DF52EF5}" srcOrd="3" destOrd="0" presId="urn:microsoft.com/office/officeart/2005/8/layout/hProcess9"/>
    <dgm:cxn modelId="{3DF45BB4-F685-2946-A489-918F2A8D8308}" type="presParOf" srcId="{2AEC404A-3582-5A48-8324-6907E9D17255}" destId="{E69EBBEA-41F9-C74F-B64F-3C241686F171}" srcOrd="4" destOrd="0" presId="urn:microsoft.com/office/officeart/2005/8/layout/hProcess9"/>
    <dgm:cxn modelId="{E74EC161-2CFA-CB47-A1F7-6774923ED010}" type="presParOf" srcId="{2AEC404A-3582-5A48-8324-6907E9D17255}" destId="{3A5918F1-21CD-1345-BEB3-EB44BFE0596B}" srcOrd="5" destOrd="0" presId="urn:microsoft.com/office/officeart/2005/8/layout/hProcess9"/>
    <dgm:cxn modelId="{9B6FD555-5969-7F40-ACC7-77F8ABBC915B}" type="presParOf" srcId="{2AEC404A-3582-5A48-8324-6907E9D17255}" destId="{E79F0525-CA28-CB40-8E3F-246028A3BF5D}" srcOrd="6" destOrd="0" presId="urn:microsoft.com/office/officeart/2005/8/layout/hProcess9"/>
    <dgm:cxn modelId="{4583BF04-F1FF-C44D-BAD9-A9D147031D75}" type="presParOf" srcId="{2AEC404A-3582-5A48-8324-6907E9D17255}" destId="{1746621D-678E-CD43-B86C-248214D454F5}" srcOrd="7" destOrd="0" presId="urn:microsoft.com/office/officeart/2005/8/layout/hProcess9"/>
    <dgm:cxn modelId="{4311606E-9D95-7F42-BA41-787E9740E216}" type="presParOf" srcId="{2AEC404A-3582-5A48-8324-6907E9D17255}" destId="{7A504E73-3A0E-7E45-A965-C5F5DD5F040F}" srcOrd="8" destOrd="0" presId="urn:microsoft.com/office/officeart/2005/8/layout/hProcess9"/>
    <dgm:cxn modelId="{BCF43741-CD2C-1D4A-9A69-039C938CABD0}" type="presParOf" srcId="{2AEC404A-3582-5A48-8324-6907E9D17255}" destId="{D7B73939-9C26-EB45-AF7B-52C479598739}" srcOrd="9" destOrd="0" presId="urn:microsoft.com/office/officeart/2005/8/layout/hProcess9"/>
    <dgm:cxn modelId="{D8B8EC77-6AE1-DC42-AA7E-390F1F3C4D67}" type="presParOf" srcId="{2AEC404A-3582-5A48-8324-6907E9D17255}" destId="{6C2E4C7E-D664-5746-A94F-7110138A848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80DBE-5D20-C64F-8D7A-95A5B39D93F4}">
      <dsp:nvSpPr>
        <dsp:cNvPr id="0" name=""/>
        <dsp:cNvSpPr/>
      </dsp:nvSpPr>
      <dsp:spPr>
        <a:xfrm>
          <a:off x="0" y="0"/>
          <a:ext cx="5524500" cy="7713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>
              <a:solidFill>
                <a:schemeClr val="tx1"/>
              </a:solidFill>
            </a:rPr>
            <a:t>Permissive Hypotension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1182039" y="0"/>
        <a:ext cx="4342460" cy="771392"/>
      </dsp:txXfrm>
    </dsp:sp>
    <dsp:sp modelId="{12078A0C-54DF-3B46-BC83-3435C9274B0B}">
      <dsp:nvSpPr>
        <dsp:cNvPr id="0" name=""/>
        <dsp:cNvSpPr/>
      </dsp:nvSpPr>
      <dsp:spPr>
        <a:xfrm>
          <a:off x="77139" y="77139"/>
          <a:ext cx="1104900" cy="61711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127B95-DD60-9940-A460-9D01D79EB5BE}">
      <dsp:nvSpPr>
        <dsp:cNvPr id="0" name=""/>
        <dsp:cNvSpPr/>
      </dsp:nvSpPr>
      <dsp:spPr>
        <a:xfrm>
          <a:off x="0" y="848531"/>
          <a:ext cx="5524500" cy="771392"/>
        </a:xfrm>
        <a:prstGeom prst="roundRect">
          <a:avLst>
            <a:gd name="adj" fmla="val 10000"/>
          </a:avLst>
        </a:prstGeom>
        <a:solidFill>
          <a:schemeClr val="accent4">
            <a:hueOff val="6807678"/>
            <a:satOff val="-7995"/>
            <a:lumOff val="307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>
              <a:solidFill>
                <a:srgbClr val="000000"/>
              </a:solidFill>
            </a:rPr>
            <a:t>Haemostatic Resuscitation</a:t>
          </a:r>
          <a:endParaRPr lang="en-US" sz="2200" kern="1200" dirty="0">
            <a:solidFill>
              <a:srgbClr val="000000"/>
            </a:solidFill>
          </a:endParaRPr>
        </a:p>
      </dsp:txBody>
      <dsp:txXfrm>
        <a:off x="1182039" y="848531"/>
        <a:ext cx="4342460" cy="771392"/>
      </dsp:txXfrm>
    </dsp:sp>
    <dsp:sp modelId="{639AA28F-B5A8-BB45-B975-AE22E1F1609D}">
      <dsp:nvSpPr>
        <dsp:cNvPr id="0" name=""/>
        <dsp:cNvSpPr/>
      </dsp:nvSpPr>
      <dsp:spPr>
        <a:xfrm>
          <a:off x="77139" y="925671"/>
          <a:ext cx="1104900" cy="61711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13405-9329-E541-927A-A19CDCB687D9}">
      <dsp:nvSpPr>
        <dsp:cNvPr id="0" name=""/>
        <dsp:cNvSpPr/>
      </dsp:nvSpPr>
      <dsp:spPr>
        <a:xfrm>
          <a:off x="0" y="1697063"/>
          <a:ext cx="5524500" cy="771392"/>
        </a:xfrm>
        <a:prstGeom prst="roundRect">
          <a:avLst>
            <a:gd name="adj" fmla="val 10000"/>
          </a:avLst>
        </a:prstGeom>
        <a:solidFill>
          <a:schemeClr val="accent4">
            <a:hueOff val="13615356"/>
            <a:satOff val="-15991"/>
            <a:lumOff val="6144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>
              <a:solidFill>
                <a:srgbClr val="000000"/>
              </a:solidFill>
            </a:rPr>
            <a:t>Prevent Acidosis, Hypothermia, Hypocalcemia</a:t>
          </a:r>
          <a:endParaRPr lang="en-US" sz="2200" kern="1200" dirty="0">
            <a:solidFill>
              <a:srgbClr val="000000"/>
            </a:solidFill>
          </a:endParaRPr>
        </a:p>
      </dsp:txBody>
      <dsp:txXfrm>
        <a:off x="1182039" y="1697063"/>
        <a:ext cx="4342460" cy="771392"/>
      </dsp:txXfrm>
    </dsp:sp>
    <dsp:sp modelId="{58746B52-143A-6F4C-9ED0-27C66A66A542}">
      <dsp:nvSpPr>
        <dsp:cNvPr id="0" name=""/>
        <dsp:cNvSpPr/>
      </dsp:nvSpPr>
      <dsp:spPr>
        <a:xfrm>
          <a:off x="77139" y="1774203"/>
          <a:ext cx="1104900" cy="61711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0" b="-40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490BFB-024C-D94C-8CDF-F8E6E0FA63F3}">
      <dsp:nvSpPr>
        <dsp:cNvPr id="0" name=""/>
        <dsp:cNvSpPr/>
      </dsp:nvSpPr>
      <dsp:spPr>
        <a:xfrm>
          <a:off x="0" y="2545595"/>
          <a:ext cx="5524500" cy="771392"/>
        </a:xfrm>
        <a:prstGeom prst="roundRect">
          <a:avLst>
            <a:gd name="adj" fmla="val 10000"/>
          </a:avLst>
        </a:prstGeom>
        <a:solidFill>
          <a:schemeClr val="accent4">
            <a:hueOff val="20423033"/>
            <a:satOff val="-23986"/>
            <a:lumOff val="921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rgbClr val="000000"/>
              </a:solidFill>
            </a:rPr>
            <a:t>Damage Control Surgery</a:t>
          </a:r>
        </a:p>
      </dsp:txBody>
      <dsp:txXfrm>
        <a:off x="1182039" y="2545595"/>
        <a:ext cx="4342460" cy="771392"/>
      </dsp:txXfrm>
    </dsp:sp>
    <dsp:sp modelId="{2D2FD4BB-DBEE-F046-8E28-62DFC6A2C892}">
      <dsp:nvSpPr>
        <dsp:cNvPr id="0" name=""/>
        <dsp:cNvSpPr/>
      </dsp:nvSpPr>
      <dsp:spPr>
        <a:xfrm>
          <a:off x="77139" y="2622734"/>
          <a:ext cx="1104900" cy="61711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6000" b="-46000"/>
          </a:stretch>
        </a:blipFill>
        <a:ln>
          <a:noFill/>
        </a:ln>
        <a:effectLst/>
        <a:scene3d>
          <a:camera prst="orthographicFront"/>
          <a:lightRig rig="chilly" dir="t"/>
        </a:scene3d>
        <a:sp3d z="12700" extrusionH="12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0B1D4-0154-ED4A-97F5-A1D0FBA62BB2}">
      <dsp:nvSpPr>
        <dsp:cNvPr id="0" name=""/>
        <dsp:cNvSpPr/>
      </dsp:nvSpPr>
      <dsp:spPr>
        <a:xfrm>
          <a:off x="914399" y="0"/>
          <a:ext cx="10363199" cy="4205413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74E95-9A12-2E48-BF45-8DF5E4F5D6FD}">
      <dsp:nvSpPr>
        <dsp:cNvPr id="0" name=""/>
        <dsp:cNvSpPr/>
      </dsp:nvSpPr>
      <dsp:spPr>
        <a:xfrm>
          <a:off x="3348" y="1261623"/>
          <a:ext cx="1949648" cy="16821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000000"/>
              </a:solidFill>
            </a:rPr>
            <a:t>Recognition</a:t>
          </a:r>
        </a:p>
      </dsp:txBody>
      <dsp:txXfrm>
        <a:off x="85465" y="1343740"/>
        <a:ext cx="1785414" cy="1517931"/>
      </dsp:txXfrm>
    </dsp:sp>
    <dsp:sp modelId="{7DE1203B-7DC6-914F-B17F-116C2B139491}">
      <dsp:nvSpPr>
        <dsp:cNvPr id="0" name=""/>
        <dsp:cNvSpPr/>
      </dsp:nvSpPr>
      <dsp:spPr>
        <a:xfrm>
          <a:off x="2050479" y="1261623"/>
          <a:ext cx="1949648" cy="1682165"/>
        </a:xfrm>
        <a:prstGeom prst="roundRect">
          <a:avLst/>
        </a:prstGeom>
        <a:solidFill>
          <a:schemeClr val="accent3">
            <a:hueOff val="-282838"/>
            <a:satOff val="1285"/>
            <a:lumOff val="-1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>
              <a:solidFill>
                <a:srgbClr val="000000"/>
              </a:solidFill>
            </a:rPr>
            <a:t>Haemostatic Resuscitation</a:t>
          </a:r>
          <a:endParaRPr lang="en-US" sz="2000" kern="1200" dirty="0">
            <a:solidFill>
              <a:srgbClr val="000000"/>
            </a:solidFill>
          </a:endParaRPr>
        </a:p>
      </dsp:txBody>
      <dsp:txXfrm>
        <a:off x="2132596" y="1343740"/>
        <a:ext cx="1785414" cy="1517931"/>
      </dsp:txXfrm>
    </dsp:sp>
    <dsp:sp modelId="{E69EBBEA-41F9-C74F-B64F-3C241686F171}">
      <dsp:nvSpPr>
        <dsp:cNvPr id="0" name=""/>
        <dsp:cNvSpPr/>
      </dsp:nvSpPr>
      <dsp:spPr>
        <a:xfrm>
          <a:off x="4097610" y="1261623"/>
          <a:ext cx="1949648" cy="1682165"/>
        </a:xfrm>
        <a:prstGeom prst="roundRect">
          <a:avLst/>
        </a:prstGeom>
        <a:solidFill>
          <a:schemeClr val="accent3">
            <a:hueOff val="-565677"/>
            <a:satOff val="2570"/>
            <a:lumOff val="-2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>
              <a:solidFill>
                <a:srgbClr val="000000"/>
              </a:solidFill>
            </a:rPr>
            <a:t>Rapid movement to OT without waiting for normal vitals</a:t>
          </a:r>
          <a:endParaRPr lang="en-US" sz="2000" kern="1200" dirty="0">
            <a:solidFill>
              <a:srgbClr val="000000"/>
            </a:solidFill>
          </a:endParaRPr>
        </a:p>
      </dsp:txBody>
      <dsp:txXfrm>
        <a:off x="4179727" y="1343740"/>
        <a:ext cx="1785414" cy="1517931"/>
      </dsp:txXfrm>
    </dsp:sp>
    <dsp:sp modelId="{E79F0525-CA28-CB40-8E3F-246028A3BF5D}">
      <dsp:nvSpPr>
        <dsp:cNvPr id="0" name=""/>
        <dsp:cNvSpPr/>
      </dsp:nvSpPr>
      <dsp:spPr>
        <a:xfrm>
          <a:off x="6144740" y="1261623"/>
          <a:ext cx="1949648" cy="1682165"/>
        </a:xfrm>
        <a:prstGeom prst="roundRect">
          <a:avLst/>
        </a:prstGeom>
        <a:solidFill>
          <a:schemeClr val="accent3">
            <a:hueOff val="-848515"/>
            <a:satOff val="3855"/>
            <a:lumOff val="-4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>
              <a:solidFill>
                <a:srgbClr val="000000"/>
              </a:solidFill>
            </a:rPr>
            <a:t>Initial Surgery to only secure bleeding</a:t>
          </a:r>
          <a:endParaRPr lang="en-US" sz="2000" kern="1200" dirty="0">
            <a:solidFill>
              <a:srgbClr val="000000"/>
            </a:solidFill>
          </a:endParaRPr>
        </a:p>
      </dsp:txBody>
      <dsp:txXfrm>
        <a:off x="6226857" y="1343740"/>
        <a:ext cx="1785414" cy="1517931"/>
      </dsp:txXfrm>
    </dsp:sp>
    <dsp:sp modelId="{7A504E73-3A0E-7E45-A965-C5F5DD5F040F}">
      <dsp:nvSpPr>
        <dsp:cNvPr id="0" name=""/>
        <dsp:cNvSpPr/>
      </dsp:nvSpPr>
      <dsp:spPr>
        <a:xfrm>
          <a:off x="8191871" y="1261623"/>
          <a:ext cx="1949648" cy="1682165"/>
        </a:xfrm>
        <a:prstGeom prst="roundRect">
          <a:avLst/>
        </a:prstGeom>
        <a:solidFill>
          <a:schemeClr val="accent3">
            <a:hueOff val="-1131354"/>
            <a:satOff val="5140"/>
            <a:lumOff val="-5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>
              <a:solidFill>
                <a:srgbClr val="000000"/>
              </a:solidFill>
            </a:rPr>
            <a:t>Post-operative care in ICU settings</a:t>
          </a:r>
          <a:endParaRPr lang="en-US" sz="2000" kern="1200" dirty="0">
            <a:solidFill>
              <a:srgbClr val="000000"/>
            </a:solidFill>
          </a:endParaRPr>
        </a:p>
      </dsp:txBody>
      <dsp:txXfrm>
        <a:off x="8273988" y="1343740"/>
        <a:ext cx="1785414" cy="1517931"/>
      </dsp:txXfrm>
    </dsp:sp>
    <dsp:sp modelId="{6C2E4C7E-D664-5746-A94F-7110138A848B}">
      <dsp:nvSpPr>
        <dsp:cNvPr id="0" name=""/>
        <dsp:cNvSpPr/>
      </dsp:nvSpPr>
      <dsp:spPr>
        <a:xfrm>
          <a:off x="10239002" y="1261623"/>
          <a:ext cx="1949648" cy="1682165"/>
        </a:xfrm>
        <a:prstGeom prst="roundRect">
          <a:avLst/>
        </a:prstGeom>
        <a:solidFill>
          <a:schemeClr val="accent3">
            <a:hueOff val="-1414192"/>
            <a:satOff val="6425"/>
            <a:lumOff val="-745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000" kern="1200" dirty="0">
              <a:solidFill>
                <a:srgbClr val="000000"/>
              </a:solidFill>
            </a:rPr>
            <a:t>Re-operation in 24-36 H</a:t>
          </a:r>
          <a:endParaRPr lang="en-US" sz="2000" kern="1200" dirty="0">
            <a:solidFill>
              <a:srgbClr val="000000"/>
            </a:solidFill>
          </a:endParaRPr>
        </a:p>
      </dsp:txBody>
      <dsp:txXfrm>
        <a:off x="10321119" y="1343740"/>
        <a:ext cx="1785414" cy="1517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DB9704-2808-314A-9F3B-59325E81640F}" type="datetimeFigureOut">
              <a:rPr lang="en-US" smtClean="0"/>
              <a:t>9/27/2018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9B5EC-F7C1-D649-B518-67FF80751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17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9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paper concluded TXA</a:t>
            </a:r>
            <a:r>
              <a:rPr lang="en-US" baseline="0" dirty="0"/>
              <a:t> use reduce mortality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92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paper concluded after 3 hours</a:t>
            </a:r>
            <a:r>
              <a:rPr lang="en-US" baseline="0" dirty="0"/>
              <a:t>, administration of TXA is of no effect.</a:t>
            </a:r>
          </a:p>
          <a:p>
            <a:r>
              <a:rPr lang="en-US" baseline="0" dirty="0"/>
              <a:t>Best hemostasis still by hemostatic suture.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15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96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Beck Triad:</a:t>
            </a:r>
          </a:p>
          <a:p>
            <a:r>
              <a:rPr lang="en-US" dirty="0"/>
              <a:t>Hypotension</a:t>
            </a:r>
          </a:p>
          <a:p>
            <a:r>
              <a:rPr lang="en-US" dirty="0"/>
              <a:t>Jugular venous</a:t>
            </a:r>
            <a:r>
              <a:rPr lang="en-US" baseline="0" dirty="0"/>
              <a:t> </a:t>
            </a:r>
            <a:r>
              <a:rPr lang="en-US" dirty="0"/>
              <a:t>distention</a:t>
            </a:r>
          </a:p>
          <a:p>
            <a:r>
              <a:rPr lang="en-US" dirty="0"/>
              <a:t>Muffled heart sounds</a:t>
            </a:r>
          </a:p>
          <a:p>
            <a:endParaRPr lang="en-US" dirty="0"/>
          </a:p>
          <a:p>
            <a:r>
              <a:rPr lang="en-US" dirty="0" err="1"/>
              <a:t>Dnt</a:t>
            </a:r>
            <a:r>
              <a:rPr lang="en-US" dirty="0"/>
              <a:t> confused with Tension pneumothorax:</a:t>
            </a:r>
          </a:p>
          <a:p>
            <a:r>
              <a:rPr lang="en-US" dirty="0"/>
              <a:t>Hypotension</a:t>
            </a:r>
          </a:p>
          <a:p>
            <a:r>
              <a:rPr lang="en-US" dirty="0"/>
              <a:t>Jugular venous</a:t>
            </a:r>
            <a:r>
              <a:rPr lang="en-US" baseline="0" dirty="0"/>
              <a:t> </a:t>
            </a:r>
            <a:r>
              <a:rPr lang="en-US" dirty="0"/>
              <a:t>distention</a:t>
            </a:r>
          </a:p>
          <a:p>
            <a:r>
              <a:rPr lang="en-US" dirty="0"/>
              <a:t>Absent breath sounds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5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ATLS Primary Survey:</a:t>
            </a:r>
          </a:p>
          <a:p>
            <a:r>
              <a:rPr lang="en-MY" dirty="0">
                <a:solidFill>
                  <a:srgbClr val="FF0000"/>
                </a:solidFill>
              </a:rPr>
              <a:t>A</a:t>
            </a:r>
            <a:r>
              <a:rPr lang="en-MY" dirty="0"/>
              <a:t> -Airway and Cervical spine restriction</a:t>
            </a:r>
          </a:p>
          <a:p>
            <a:r>
              <a:rPr lang="en-MY" dirty="0">
                <a:solidFill>
                  <a:srgbClr val="FF0000"/>
                </a:solidFill>
              </a:rPr>
              <a:t>B</a:t>
            </a:r>
            <a:r>
              <a:rPr lang="en-MY" dirty="0"/>
              <a:t>  -Breathing and Ventilation</a:t>
            </a:r>
          </a:p>
          <a:p>
            <a:r>
              <a:rPr lang="en-MY" dirty="0">
                <a:solidFill>
                  <a:srgbClr val="FF0000"/>
                </a:solidFill>
              </a:rPr>
              <a:t>C </a:t>
            </a:r>
            <a:r>
              <a:rPr lang="en-MY" dirty="0"/>
              <a:t>-Circulation and Haemorrhage Control</a:t>
            </a:r>
          </a:p>
          <a:p>
            <a:r>
              <a:rPr lang="en-MY" dirty="0">
                <a:solidFill>
                  <a:srgbClr val="FF0000"/>
                </a:solidFill>
              </a:rPr>
              <a:t>D</a:t>
            </a:r>
            <a:r>
              <a:rPr lang="en-MY" dirty="0"/>
              <a:t> -Disability : Neurology status</a:t>
            </a:r>
          </a:p>
          <a:p>
            <a:r>
              <a:rPr lang="en-MY" dirty="0">
                <a:solidFill>
                  <a:srgbClr val="FF0000"/>
                </a:solidFill>
              </a:rPr>
              <a:t>E</a:t>
            </a:r>
            <a:r>
              <a:rPr lang="en-MY" dirty="0"/>
              <a:t> -Exposure and Environmental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8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>
                <a:solidFill>
                  <a:srgbClr val="FF0000"/>
                </a:solidFill>
              </a:rPr>
              <a:t>A </a:t>
            </a:r>
            <a:r>
              <a:rPr lang="en-MY" dirty="0"/>
              <a:t>- Allergy</a:t>
            </a:r>
          </a:p>
          <a:p>
            <a:r>
              <a:rPr lang="en-MY" dirty="0">
                <a:solidFill>
                  <a:srgbClr val="FF0000"/>
                </a:solidFill>
              </a:rPr>
              <a:t>M </a:t>
            </a:r>
            <a:r>
              <a:rPr lang="en-MY" dirty="0"/>
              <a:t>- Medications</a:t>
            </a:r>
          </a:p>
          <a:p>
            <a:r>
              <a:rPr lang="en-MY" dirty="0">
                <a:solidFill>
                  <a:srgbClr val="FF0000"/>
                </a:solidFill>
              </a:rPr>
              <a:t>P </a:t>
            </a:r>
            <a:r>
              <a:rPr lang="en-MY" dirty="0"/>
              <a:t>- Past Medical history</a:t>
            </a:r>
          </a:p>
          <a:p>
            <a:r>
              <a:rPr lang="en-MY" dirty="0">
                <a:solidFill>
                  <a:srgbClr val="FF0000"/>
                </a:solidFill>
              </a:rPr>
              <a:t>L </a:t>
            </a:r>
            <a:r>
              <a:rPr lang="en-MY" dirty="0"/>
              <a:t>- Last Meal</a:t>
            </a:r>
          </a:p>
          <a:p>
            <a:r>
              <a:rPr lang="en-MY" dirty="0">
                <a:solidFill>
                  <a:srgbClr val="FF0000"/>
                </a:solidFill>
              </a:rPr>
              <a:t>E </a:t>
            </a:r>
            <a:r>
              <a:rPr lang="en-MY" dirty="0"/>
              <a:t>- Event of Accident</a:t>
            </a:r>
          </a:p>
          <a:p>
            <a:endParaRPr lang="en-MY" dirty="0"/>
          </a:p>
          <a:p>
            <a:r>
              <a:rPr lang="en-MY" dirty="0"/>
              <a:t>Head-to-Toe/ Finger in every orifice</a:t>
            </a:r>
          </a:p>
          <a:p>
            <a:endParaRPr lang="en-MY" dirty="0"/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1200" dirty="0"/>
              <a:t>CT, FAST, DPL;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1200" dirty="0"/>
              <a:t>Extremities Xrays;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1200" dirty="0"/>
              <a:t>Angiography; 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1200" dirty="0"/>
              <a:t>Endoscopy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90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93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Objective: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balance the risk of decreased tissue perfusion with the benefits from the prevention of coagulopathy.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6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PROPPR trial – FFP: Platelet: RBC in 1:1:1 better than 1:1:2.</a:t>
            </a:r>
            <a:endParaRPr lang="en-MY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98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Excessive fluid in previous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method: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Oedema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compartment syndrome and acute lung injury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Exacerbation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anaemia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thrombocytopenia and coagulopathy due to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haemodilution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(‘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dilutional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coagulopathy’)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Exacerbation of bleeding due to possible clot disruption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88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hypothermia persists or quickly relapses despite these maximal rewarming efforts,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ongoing hemorrhage and unresolved tissue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hypoperfusion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hypoxia should be suspected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9B5EC-F7C1-D649-B518-67FF80751B4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3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9/27/2018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9/27/2018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jpg"/><Relationship Id="rId4" Type="http://schemas.openxmlformats.org/officeDocument/2006/relationships/image" Target="../media/image32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185194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ncbi.nlm.nih.gov/pmc/articles/PMC4185194/" TargetMode="Externa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indawi.com/journals/isrn/2013/783478/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610" y="0"/>
            <a:ext cx="10390427" cy="6858000"/>
          </a:xfrm>
          <a:prstGeom prst="rect">
            <a:avLst/>
          </a:prstGeom>
        </p:spPr>
      </p:pic>
      <p:pic>
        <p:nvPicPr>
          <p:cNvPr id="6" name="Picture 5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82"/>
          <a:stretch/>
        </p:blipFill>
        <p:spPr>
          <a:xfrm>
            <a:off x="0" y="0"/>
            <a:ext cx="279096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6738" y="1683578"/>
            <a:ext cx="8115334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500" b="1" dirty="0">
                <a:latin typeface="Plantagenet Cherokee"/>
                <a:cs typeface="Plantagenet Cherokee"/>
              </a:rPr>
              <a:t>SHOCK IN TRAUMA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6914" y="2885217"/>
            <a:ext cx="186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Plantagenet Cherokee"/>
                <a:cs typeface="Plantagenet Cherokee"/>
              </a:rPr>
              <a:t>Chan Boon </a:t>
            </a:r>
            <a:r>
              <a:rPr lang="en-US" dirty="0" err="1">
                <a:latin typeface="Plantagenet Cherokee"/>
                <a:cs typeface="Plantagenet Cherokee"/>
              </a:rPr>
              <a:t>Kian</a:t>
            </a:r>
            <a:endParaRPr lang="en-US" dirty="0">
              <a:latin typeface="Plantagenet Cherokee"/>
              <a:cs typeface="Plantagenet Cherokee"/>
            </a:endParaRPr>
          </a:p>
        </p:txBody>
      </p:sp>
    </p:spTree>
    <p:extLst>
      <p:ext uri="{BB962C8B-B14F-4D97-AF65-F5344CB8AC3E}">
        <p14:creationId xmlns:p14="http://schemas.microsoft.com/office/powerpoint/2010/main" val="329067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382092" cy="1737360"/>
          </a:xfrm>
        </p:spPr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Lethal triad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49" t="18710" r="17364" b="14432"/>
          <a:stretch/>
        </p:blipFill>
        <p:spPr>
          <a:xfrm>
            <a:off x="719210" y="946551"/>
            <a:ext cx="6996625" cy="521177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Rectangle 4"/>
          <p:cNvSpPr/>
          <p:nvPr/>
        </p:nvSpPr>
        <p:spPr>
          <a:xfrm>
            <a:off x="9861482" y="6279634"/>
            <a:ext cx="15622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1312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900786" y="664570"/>
            <a:ext cx="10514098" cy="989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095569"/>
          </a:xfrm>
        </p:spPr>
        <p:txBody>
          <a:bodyPr>
            <a:noAutofit/>
          </a:bodyPr>
          <a:lstStyle/>
          <a:p>
            <a:pPr algn="ctr"/>
            <a:r>
              <a:rPr lang="en-MY" sz="5000" dirty="0">
                <a:latin typeface="Plantagenet Cherokee"/>
                <a:cs typeface="Plantagenet Cherokee"/>
              </a:rPr>
              <a:t>Signs &amp; symptoms of shock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3950726" cy="4050792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Tachycardia</a:t>
            </a:r>
          </a:p>
          <a:p>
            <a:pPr>
              <a:spcBef>
                <a:spcPct val="10000"/>
              </a:spcBef>
            </a:pPr>
            <a:r>
              <a:rPr lang="en-US" altLang="en-US" dirty="0"/>
              <a:t>Tachypnea</a:t>
            </a:r>
          </a:p>
          <a:p>
            <a:pPr>
              <a:spcBef>
                <a:spcPct val="10000"/>
              </a:spcBef>
            </a:pPr>
            <a:r>
              <a:rPr lang="en-US" altLang="en-US" dirty="0"/>
              <a:t>Decreased capillary refill</a:t>
            </a:r>
          </a:p>
          <a:p>
            <a:pPr>
              <a:spcBef>
                <a:spcPct val="10000"/>
              </a:spcBef>
            </a:pPr>
            <a:r>
              <a:rPr lang="en-US" altLang="en-US" dirty="0"/>
              <a:t>Hypotension</a:t>
            </a:r>
          </a:p>
          <a:p>
            <a:pPr>
              <a:spcBef>
                <a:spcPct val="10000"/>
              </a:spcBef>
            </a:pPr>
            <a:r>
              <a:rPr lang="en-US" altLang="en-US" dirty="0"/>
              <a:t>Narrow pulse pressure </a:t>
            </a:r>
          </a:p>
          <a:p>
            <a:pPr>
              <a:spcBef>
                <a:spcPct val="10000"/>
              </a:spcBef>
            </a:pPr>
            <a:r>
              <a:rPr lang="en-US" altLang="en-US" dirty="0"/>
              <a:t>Altered mental status </a:t>
            </a:r>
          </a:p>
          <a:p>
            <a:endParaRPr lang="en-MY" dirty="0"/>
          </a:p>
        </p:txBody>
      </p:sp>
      <p:sp>
        <p:nvSpPr>
          <p:cNvPr id="4" name="Rectangle 3"/>
          <p:cNvSpPr/>
          <p:nvPr/>
        </p:nvSpPr>
        <p:spPr>
          <a:xfrm>
            <a:off x="5273615" y="2121408"/>
            <a:ext cx="5932270" cy="2474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  <a:buClr>
                <a:schemeClr val="accent2"/>
              </a:buClr>
            </a:pPr>
            <a:endParaRPr lang="en-US" altLang="en-US" dirty="0"/>
          </a:p>
          <a:p>
            <a:pPr marL="2857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Cyanosis, pallor, </a:t>
            </a:r>
          </a:p>
          <a:p>
            <a:pPr marL="2857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Diaphoresis</a:t>
            </a:r>
          </a:p>
          <a:p>
            <a:pPr marL="2857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Hypothermia</a:t>
            </a:r>
          </a:p>
          <a:p>
            <a:pPr marL="2857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Decreased urine output</a:t>
            </a:r>
          </a:p>
          <a:p>
            <a:pPr marL="2857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Absent pulse oximetry signal*</a:t>
            </a:r>
          </a:p>
          <a:p>
            <a:pPr marL="285750" indent="-285750">
              <a:spcBef>
                <a:spcPct val="1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altLang="en-US" dirty="0"/>
              <a:t>+FAST/CT*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altLang="en-US" dirty="0"/>
          </a:p>
        </p:txBody>
      </p:sp>
      <p:pic>
        <p:nvPicPr>
          <p:cNvPr id="8" name="Picture 7" descr="800px_COLOURBOX1393942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33" y="4111275"/>
            <a:ext cx="3775567" cy="27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1852" y="1735945"/>
            <a:ext cx="3356908" cy="2403582"/>
          </a:xfrm>
        </p:spPr>
        <p:txBody>
          <a:bodyPr/>
          <a:lstStyle/>
          <a:p>
            <a:pPr algn="ctr"/>
            <a:r>
              <a:rPr lang="en-MY" dirty="0">
                <a:latin typeface="Plantagenet Cherokee"/>
                <a:cs typeface="Plantagenet Cherokee"/>
              </a:rPr>
              <a:t>Signs and Symptoms in summary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/>
          <a:srcRect l="26702" t="15003" r="22490" b="19281"/>
          <a:stretch/>
        </p:blipFill>
        <p:spPr>
          <a:xfrm>
            <a:off x="0" y="457199"/>
            <a:ext cx="8263908" cy="601261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25405" y="6321623"/>
            <a:ext cx="1597610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 </a:t>
            </a:r>
            <a:endParaRPr lang="en-US" sz="1300" i="1" dirty="0"/>
          </a:p>
        </p:txBody>
      </p:sp>
    </p:spTree>
    <p:extLst>
      <p:ext uri="{BB962C8B-B14F-4D97-AF65-F5344CB8AC3E}">
        <p14:creationId xmlns:p14="http://schemas.microsoft.com/office/powerpoint/2010/main" val="336884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797418" y="649802"/>
            <a:ext cx="10514098" cy="989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Rectangle 4"/>
          <p:cNvSpPr/>
          <p:nvPr/>
        </p:nvSpPr>
        <p:spPr>
          <a:xfrm>
            <a:off x="1069848" y="2264635"/>
            <a:ext cx="9205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0346" y="2794554"/>
            <a:ext cx="5681387" cy="2182342"/>
          </a:xfrm>
        </p:spPr>
        <p:txBody>
          <a:bodyPr/>
          <a:lstStyle/>
          <a:p>
            <a:r>
              <a:rPr lang="en-MY" sz="2800" dirty="0"/>
              <a:t>&gt; 160 – Infants</a:t>
            </a:r>
          </a:p>
          <a:p>
            <a:r>
              <a:rPr lang="en-MY" sz="2800" dirty="0"/>
              <a:t>&gt; 140 – Preschool child</a:t>
            </a:r>
          </a:p>
          <a:p>
            <a:r>
              <a:rPr lang="en-MY" sz="2800" dirty="0"/>
              <a:t>&gt; 120 – School age to puberty</a:t>
            </a:r>
          </a:p>
          <a:p>
            <a:r>
              <a:rPr lang="en-MY" sz="2800" dirty="0"/>
              <a:t>&gt; 100 – Adult </a:t>
            </a:r>
            <a:endParaRPr lang="en-MY" dirty="0"/>
          </a:p>
        </p:txBody>
      </p:sp>
      <p:pic>
        <p:nvPicPr>
          <p:cNvPr id="4" name="Picture 3" descr="baby_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17" y="2318613"/>
            <a:ext cx="4223360" cy="28373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1081523" y="753180"/>
            <a:ext cx="404262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3800" dirty="0">
                <a:latin typeface="Plantagenet Cherokee"/>
                <a:cs typeface="Plantagenet Cherokee"/>
              </a:rPr>
              <a:t>TACHYCARDIA</a:t>
            </a:r>
          </a:p>
        </p:txBody>
      </p:sp>
    </p:spTree>
    <p:extLst>
      <p:ext uri="{BB962C8B-B14F-4D97-AF65-F5344CB8AC3E}">
        <p14:creationId xmlns:p14="http://schemas.microsoft.com/office/powerpoint/2010/main" val="340862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10755" y="1212010"/>
            <a:ext cx="4830792" cy="433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2800" dirty="0"/>
              <a:t>Age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2800" dirty="0"/>
              <a:t>Athletes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2800" dirty="0"/>
              <a:t>Pregnancy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2800" dirty="0"/>
              <a:t>Medications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2800" dirty="0"/>
              <a:t>Hypothermia</a:t>
            </a:r>
          </a:p>
          <a:p>
            <a:pPr marL="285750" indent="-28575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MY" sz="2800" dirty="0"/>
              <a:t>Pacemaker </a:t>
            </a:r>
            <a:br>
              <a:rPr lang="en-MY" dirty="0"/>
            </a:br>
            <a:endParaRPr lang="en-MY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6542"/>
            <a:ext cx="7056758" cy="47068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/>
          <p:cNvSpPr/>
          <p:nvPr/>
        </p:nvSpPr>
        <p:spPr>
          <a:xfrm>
            <a:off x="3254795" y="2217790"/>
            <a:ext cx="3586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dirty="0"/>
              <a:t>Beware </a:t>
            </a:r>
            <a:r>
              <a:rPr lang="en-MY" b="1" dirty="0">
                <a:solidFill>
                  <a:srgbClr val="FF0000"/>
                </a:solidFill>
              </a:rPr>
              <a:t>UNUSUAL</a:t>
            </a:r>
            <a:r>
              <a:rPr lang="en-MY" dirty="0"/>
              <a:t> presentations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9825405" y="6343134"/>
            <a:ext cx="15622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8838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221312"/>
              </p:ext>
            </p:extLst>
          </p:nvPr>
        </p:nvGraphicFramePr>
        <p:xfrm>
          <a:off x="0" y="79245"/>
          <a:ext cx="12192000" cy="63026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73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4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06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5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8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1925">
                <a:tc>
                  <a:txBody>
                    <a:bodyPr/>
                    <a:lstStyle/>
                    <a:p>
                      <a:r>
                        <a:rPr lang="en-MY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ASSESSMENT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8988">
                <a:tc>
                  <a:txBody>
                    <a:bodyPr/>
                    <a:lstStyle/>
                    <a:p>
                      <a:r>
                        <a:rPr lang="en-MY" dirty="0"/>
                        <a:t>HYPOVOLEMIC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 err="1"/>
                        <a:t>Hemorrhagic</a:t>
                      </a:r>
                      <a:endParaRPr lang="en-MY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dirty="0"/>
                        <a:t>Chest, Abdomen, Pelvis, Retroperitoneal, Extremities, TAI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Tachy/</a:t>
                      </a:r>
                      <a:r>
                        <a:rPr lang="en-MY" baseline="0" dirty="0"/>
                        <a:t> Brady</a:t>
                      </a:r>
                      <a:endParaRPr lang="en-MY" dirty="0"/>
                    </a:p>
                    <a:p>
                      <a:r>
                        <a:rPr lang="en-MY" dirty="0"/>
                        <a:t>Pallor, </a:t>
                      </a:r>
                    </a:p>
                    <a:p>
                      <a:r>
                        <a:rPr lang="en-MY" dirty="0"/>
                        <a:t>Weak </a:t>
                      </a:r>
                      <a:r>
                        <a:rPr lang="en-MY" dirty="0" err="1"/>
                        <a:t>thready</a:t>
                      </a:r>
                      <a:r>
                        <a:rPr lang="en-MY" dirty="0"/>
                        <a:t> pulse,</a:t>
                      </a:r>
                    </a:p>
                    <a:p>
                      <a:r>
                        <a:rPr lang="en-MY" dirty="0"/>
                        <a:t>Cold Clammy Skin</a:t>
                      </a:r>
                    </a:p>
                    <a:p>
                      <a:r>
                        <a:rPr lang="en-MY" dirty="0"/>
                        <a:t>Normal/ Low GCS</a:t>
                      </a:r>
                    </a:p>
                    <a:p>
                      <a:r>
                        <a:rPr lang="en-MY" dirty="0"/>
                        <a:t>CRT prolonged</a:t>
                      </a:r>
                    </a:p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External Bleeding</a:t>
                      </a:r>
                      <a:r>
                        <a:rPr lang="en-MY" baseline="0" dirty="0"/>
                        <a:t> source</a:t>
                      </a:r>
                    </a:p>
                    <a:p>
                      <a:r>
                        <a:rPr lang="en-MY" baseline="0" dirty="0"/>
                        <a:t>Distended abdomen</a:t>
                      </a:r>
                    </a:p>
                    <a:p>
                      <a:r>
                        <a:rPr lang="en-MY" baseline="0" dirty="0"/>
                        <a:t>DPL/ US</a:t>
                      </a:r>
                    </a:p>
                    <a:p>
                      <a:r>
                        <a:rPr lang="en-MY" baseline="0" dirty="0"/>
                        <a:t>Vaginal Examination</a:t>
                      </a:r>
                      <a:endParaRPr lang="en-MY" dirty="0"/>
                    </a:p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Haemorrhage control</a:t>
                      </a:r>
                    </a:p>
                    <a:p>
                      <a:r>
                        <a:rPr lang="en-MY" dirty="0"/>
                        <a:t>TXA</a:t>
                      </a:r>
                    </a:p>
                    <a:p>
                      <a:r>
                        <a:rPr lang="en-MY" dirty="0"/>
                        <a:t>Secure</a:t>
                      </a:r>
                      <a:r>
                        <a:rPr lang="en-MY" baseline="0" dirty="0"/>
                        <a:t> A,B</a:t>
                      </a:r>
                      <a:endParaRPr lang="en-MY" dirty="0"/>
                    </a:p>
                    <a:p>
                      <a:r>
                        <a:rPr lang="en-MY" dirty="0"/>
                        <a:t>1-2</a:t>
                      </a:r>
                      <a:r>
                        <a:rPr lang="en-MY" baseline="0" dirty="0"/>
                        <a:t> L Crystalloids </a:t>
                      </a:r>
                    </a:p>
                    <a:p>
                      <a:r>
                        <a:rPr lang="en-MY" baseline="0" dirty="0"/>
                        <a:t>Bloods - MTP</a:t>
                      </a:r>
                    </a:p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0247">
                <a:tc rowSpan="2">
                  <a:txBody>
                    <a:bodyPr/>
                    <a:lstStyle/>
                    <a:p>
                      <a:r>
                        <a:rPr lang="en-MY" dirty="0"/>
                        <a:t>CARDIOGENIC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M. Infarction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SOB/</a:t>
                      </a:r>
                      <a:r>
                        <a:rPr lang="en-MY" baseline="0" dirty="0"/>
                        <a:t> </a:t>
                      </a:r>
                    </a:p>
                    <a:p>
                      <a:r>
                        <a:rPr lang="en-MY" baseline="0" dirty="0"/>
                        <a:t>Chest Pain radiating to arm/ neck</a:t>
                      </a:r>
                    </a:p>
                    <a:p>
                      <a:r>
                        <a:rPr lang="en-MY" baseline="0" dirty="0"/>
                        <a:t>Numbness</a:t>
                      </a:r>
                    </a:p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/>
                        <a:t>ECG:</a:t>
                      </a:r>
                      <a:r>
                        <a:rPr lang="en-MY" baseline="0"/>
                        <a:t> </a:t>
                      </a:r>
                      <a:r>
                        <a:rPr lang="en-MY"/>
                        <a:t>STEMI/</a:t>
                      </a:r>
                      <a:r>
                        <a:rPr lang="en-MY" baseline="0"/>
                        <a:t> NSTEMI</a:t>
                      </a:r>
                    </a:p>
                    <a:p>
                      <a:r>
                        <a:rPr lang="en-MY" baseline="0"/>
                        <a:t>Low GCS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Secure</a:t>
                      </a:r>
                      <a:r>
                        <a:rPr lang="en-MY" baseline="0" dirty="0"/>
                        <a:t> A,B</a:t>
                      </a:r>
                    </a:p>
                    <a:p>
                      <a:r>
                        <a:rPr lang="en-MY" baseline="0" dirty="0"/>
                        <a:t>Morphine titrate</a:t>
                      </a:r>
                    </a:p>
                    <a:p>
                      <a:r>
                        <a:rPr lang="en-MY" baseline="0" dirty="0"/>
                        <a:t>S/L Nitrates 1/1(after volume status addrs) </a:t>
                      </a:r>
                    </a:p>
                    <a:p>
                      <a:r>
                        <a:rPr lang="en-MY" baseline="0" dirty="0"/>
                        <a:t>Treat Arrythmias</a:t>
                      </a:r>
                    </a:p>
                    <a:p>
                      <a:r>
                        <a:rPr lang="en-MY" baseline="0" dirty="0"/>
                        <a:t>CPR as needed</a:t>
                      </a:r>
                    </a:p>
                    <a:p>
                      <a:r>
                        <a:rPr lang="en-MY" baseline="0" dirty="0"/>
                        <a:t>Alert Cardiologist</a:t>
                      </a:r>
                    </a:p>
                    <a:p>
                      <a:endParaRPr lang="en-MY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07729">
                <a:tc v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Blunt Cardiac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SSX of heart failure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Sternal #/tender</a:t>
                      </a:r>
                    </a:p>
                    <a:p>
                      <a:r>
                        <a:rPr lang="en-MY" dirty="0"/>
                        <a:t>Haemo/Pneumothorax</a:t>
                      </a:r>
                    </a:p>
                    <a:p>
                      <a:r>
                        <a:rPr lang="en-MY" dirty="0"/>
                        <a:t>Arrythmias</a:t>
                      </a:r>
                    </a:p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Secure</a:t>
                      </a:r>
                      <a:r>
                        <a:rPr lang="en-MY" baseline="0" dirty="0"/>
                        <a:t> A,B</a:t>
                      </a:r>
                      <a:endParaRPr lang="en-MY" dirty="0"/>
                    </a:p>
                    <a:p>
                      <a:r>
                        <a:rPr lang="en-MY" dirty="0"/>
                        <a:t>Treat Dysrhythmias</a:t>
                      </a:r>
                    </a:p>
                    <a:p>
                      <a:r>
                        <a:rPr lang="en-MY" dirty="0"/>
                        <a:t>Surgical repair(CTC)</a:t>
                      </a:r>
                    </a:p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9505882" y="6381234"/>
            <a:ext cx="19320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9</a:t>
            </a:r>
            <a:r>
              <a:rPr lang="en-MY" sz="1300" i="1" baseline="30000" dirty="0"/>
              <a:t>th</a:t>
            </a:r>
            <a:r>
              <a:rPr lang="en-MY" sz="1300" i="1" dirty="0"/>
              <a:t> &amp;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64282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274586"/>
              </p:ext>
            </p:extLst>
          </p:nvPr>
        </p:nvGraphicFramePr>
        <p:xfrm>
          <a:off x="0" y="79245"/>
          <a:ext cx="12192000" cy="609114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62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5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19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3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82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1925">
                <a:tc>
                  <a:txBody>
                    <a:bodyPr/>
                    <a:lstStyle/>
                    <a:p>
                      <a:r>
                        <a:rPr lang="en-MY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SSX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ASSESSMENT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2099">
                <a:tc rowSpan="3">
                  <a:txBody>
                    <a:bodyPr/>
                    <a:lstStyle/>
                    <a:p>
                      <a:r>
                        <a:rPr lang="en-MY" dirty="0"/>
                        <a:t>OBSTRUCTIVE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T.</a:t>
                      </a:r>
                      <a:r>
                        <a:rPr lang="en-MY" baseline="0" dirty="0"/>
                        <a:t> Pneumothorax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baseline="0" dirty="0"/>
                        <a:t>Tachycardia,</a:t>
                      </a:r>
                    </a:p>
                    <a:p>
                      <a:r>
                        <a:rPr lang="en-MY" baseline="0" dirty="0"/>
                        <a:t>SOB/ Chest pain</a:t>
                      </a:r>
                    </a:p>
                    <a:p>
                      <a:r>
                        <a:rPr lang="en-MY" baseline="0" dirty="0"/>
                        <a:t>Asymptomatic</a:t>
                      </a:r>
                    </a:p>
                    <a:p>
                      <a:endParaRPr lang="en-MY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Tracheal Deviation</a:t>
                      </a:r>
                    </a:p>
                    <a:p>
                      <a:r>
                        <a:rPr lang="en-MY" dirty="0"/>
                        <a:t>Distended</a:t>
                      </a:r>
                      <a:r>
                        <a:rPr lang="en-MY" baseline="0" dirty="0"/>
                        <a:t> neck vein</a:t>
                      </a:r>
                    </a:p>
                    <a:p>
                      <a:r>
                        <a:rPr lang="en-MY" baseline="0" dirty="0"/>
                        <a:t>Tympany</a:t>
                      </a:r>
                    </a:p>
                    <a:p>
                      <a:r>
                        <a:rPr lang="en-MY" baseline="0" dirty="0"/>
                        <a:t>Absent breath sounds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Needle Decompression</a:t>
                      </a:r>
                    </a:p>
                    <a:p>
                      <a:r>
                        <a:rPr lang="en-MY" dirty="0"/>
                        <a:t>Chest Tube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4417">
                <a:tc v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baseline="0" dirty="0"/>
                        <a:t>Cardiac Tamponade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Crackles,</a:t>
                      </a:r>
                    </a:p>
                    <a:p>
                      <a:r>
                        <a:rPr lang="en-MY" dirty="0" err="1"/>
                        <a:t>Tachypnoea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Beck Triad</a:t>
                      </a:r>
                    </a:p>
                    <a:p>
                      <a:r>
                        <a:rPr lang="en-MY" dirty="0"/>
                        <a:t>ECG:</a:t>
                      </a:r>
                      <a:r>
                        <a:rPr lang="en-MY" baseline="0" dirty="0"/>
                        <a:t> Electrical Alternans / PEA</a:t>
                      </a:r>
                    </a:p>
                    <a:p>
                      <a:r>
                        <a:rPr lang="en-MY" baseline="0" dirty="0"/>
                        <a:t>Pulsus Paradoxus</a:t>
                      </a:r>
                    </a:p>
                    <a:p>
                      <a:r>
                        <a:rPr lang="en-MY" baseline="0" dirty="0"/>
                        <a:t>Ultrasound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Pericardiocentesis</a:t>
                      </a:r>
                    </a:p>
                    <a:p>
                      <a:r>
                        <a:rPr lang="en-MY" dirty="0"/>
                        <a:t>Activate</a:t>
                      </a:r>
                      <a:r>
                        <a:rPr lang="en-MY" baseline="0" dirty="0"/>
                        <a:t> CTS</a:t>
                      </a:r>
                      <a:endParaRPr lang="en-MY" dirty="0"/>
                    </a:p>
                    <a:p>
                      <a:r>
                        <a:rPr lang="en-MY" dirty="0"/>
                        <a:t>IV Dopamine 0.5mcg/kg/min</a:t>
                      </a:r>
                    </a:p>
                    <a:p>
                      <a:r>
                        <a:rPr lang="en-MY" dirty="0"/>
                        <a:t>IV</a:t>
                      </a:r>
                      <a:r>
                        <a:rPr lang="en-MY" baseline="0" dirty="0"/>
                        <a:t> NS 500cc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34417">
                <a:tc v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dirty="0"/>
                        <a:t>Massive Hemothorax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Tachycardia</a:t>
                      </a:r>
                    </a:p>
                    <a:p>
                      <a:r>
                        <a:rPr lang="en-MY" dirty="0"/>
                        <a:t>SOB/Chest</a:t>
                      </a:r>
                      <a:r>
                        <a:rPr lang="en-MY" baseline="0" dirty="0"/>
                        <a:t> Pain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Tracheal Deviation</a:t>
                      </a:r>
                    </a:p>
                    <a:p>
                      <a:r>
                        <a:rPr lang="en-MY" dirty="0"/>
                        <a:t>Flat </a:t>
                      </a:r>
                      <a:r>
                        <a:rPr lang="en-MY" baseline="0" dirty="0"/>
                        <a:t>neck veins</a:t>
                      </a:r>
                    </a:p>
                    <a:p>
                      <a:r>
                        <a:rPr lang="en-MY" baseline="0" dirty="0"/>
                        <a:t>Dullness percussion</a:t>
                      </a:r>
                    </a:p>
                    <a:p>
                      <a:r>
                        <a:rPr lang="en-MY" baseline="0" dirty="0"/>
                        <a:t>Absent breath sounds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Chest tube,</a:t>
                      </a:r>
                    </a:p>
                    <a:p>
                      <a:r>
                        <a:rPr lang="en-MY" dirty="0"/>
                        <a:t>Fluids</a:t>
                      </a:r>
                      <a:r>
                        <a:rPr lang="en-MY" baseline="0" dirty="0"/>
                        <a:t> + Bloods</a:t>
                      </a:r>
                    </a:p>
                    <a:p>
                      <a:r>
                        <a:rPr lang="en-MY" baseline="0" dirty="0"/>
                        <a:t>Alert surgical team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3358">
                <a:tc>
                  <a:txBody>
                    <a:bodyPr/>
                    <a:lstStyle/>
                    <a:p>
                      <a:r>
                        <a:rPr lang="en-MY" dirty="0"/>
                        <a:t>DISTRIBUTIVE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Neurogenic</a:t>
                      </a:r>
                      <a:r>
                        <a:rPr lang="en-MY" baseline="0" dirty="0"/>
                        <a:t> shock</a:t>
                      </a:r>
                      <a:endParaRPr lang="en-MY" dirty="0"/>
                    </a:p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Full bounding pulse,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dirty="0"/>
                        <a:t>Wide pulse pressure</a:t>
                      </a:r>
                    </a:p>
                    <a:p>
                      <a:r>
                        <a:rPr lang="en-MY" dirty="0"/>
                        <a:t>Tachypnoea,</a:t>
                      </a:r>
                      <a:r>
                        <a:rPr lang="en-MY" baseline="0" dirty="0"/>
                        <a:t> Bradycardia</a:t>
                      </a:r>
                    </a:p>
                    <a:p>
                      <a:r>
                        <a:rPr lang="en-MY" baseline="0" dirty="0"/>
                        <a:t>Pink, Warm,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Paradoxical breathing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B</a:t>
                      </a:r>
                      <a:r>
                        <a:rPr lang="en-MY" baseline="0" dirty="0"/>
                        <a:t> – intubate if respiratory failure</a:t>
                      </a:r>
                    </a:p>
                    <a:p>
                      <a:r>
                        <a:rPr lang="en-MY" baseline="0" dirty="0"/>
                        <a:t>C – </a:t>
                      </a:r>
                      <a:r>
                        <a:rPr lang="en-MY" dirty="0"/>
                        <a:t>Fluids + Vasopressor</a:t>
                      </a:r>
                    </a:p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9546005" y="6317734"/>
            <a:ext cx="193202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9</a:t>
            </a:r>
            <a:r>
              <a:rPr lang="en-MY" sz="1300" i="1" baseline="30000" dirty="0"/>
              <a:t>th</a:t>
            </a:r>
            <a:r>
              <a:rPr lang="en-MY" sz="1300" i="1" dirty="0"/>
              <a:t> &amp;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13098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Management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2" name="Picture 1" descr="47359a90eed3ee35f2dab5a3c718abb3_X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94" y="4481518"/>
            <a:ext cx="3345861" cy="250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5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22845" y="423309"/>
            <a:ext cx="10514098" cy="808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>
                <a:latin typeface="Plantagenet Cherokee"/>
                <a:cs typeface="Plantagenet Cherokee"/>
              </a:rPr>
              <a:t>Pre-Hospital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Catastrophic Hemorrhage Control</a:t>
            </a:r>
          </a:p>
          <a:p>
            <a:r>
              <a:rPr lang="en-US" dirty="0"/>
              <a:t>ABCDE - 10s</a:t>
            </a:r>
          </a:p>
          <a:p>
            <a:r>
              <a:rPr lang="en-US" dirty="0"/>
              <a:t>Maintain Airway, Oxygen </a:t>
            </a:r>
          </a:p>
          <a:p>
            <a:r>
              <a:rPr lang="en-US" dirty="0"/>
              <a:t>C-Spine, Splints</a:t>
            </a:r>
          </a:p>
          <a:p>
            <a:r>
              <a:rPr lang="en-US" dirty="0"/>
              <a:t>IV assess and Fluids on the way</a:t>
            </a:r>
          </a:p>
          <a:p>
            <a:r>
              <a:rPr lang="en-US" dirty="0"/>
              <a:t>Alert receiving center for preparation.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Remember information on time of injury, event/ mechanism of injury and patient’s history is important!</a:t>
            </a:r>
          </a:p>
        </p:txBody>
      </p:sp>
      <p:pic>
        <p:nvPicPr>
          <p:cNvPr id="5" name="Picture 4" descr="149271050041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82" y="1639275"/>
            <a:ext cx="5338718" cy="35591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583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99" y="1732526"/>
            <a:ext cx="8735080" cy="5125473"/>
          </a:xfrm>
          <a:prstGeom prst="rect">
            <a:avLst/>
          </a:prstGeom>
        </p:spPr>
      </p:pic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915553" y="559373"/>
            <a:ext cx="10514098" cy="768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1246" y="118146"/>
            <a:ext cx="10058400" cy="1609344"/>
          </a:xfrm>
        </p:spPr>
        <p:txBody>
          <a:bodyPr/>
          <a:lstStyle/>
          <a:p>
            <a:r>
              <a:rPr lang="en-US" dirty="0">
                <a:latin typeface="Plantagenet Cherokee"/>
                <a:cs typeface="Plantagenet Cherokee"/>
              </a:rPr>
              <a:t>TRIAGE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287540" y="3211082"/>
            <a:ext cx="1066295" cy="3474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Step 1</a:t>
            </a:r>
          </a:p>
        </p:txBody>
      </p:sp>
      <p:sp>
        <p:nvSpPr>
          <p:cNvPr id="7" name="Rectangle 6"/>
          <p:cNvSpPr/>
          <p:nvPr/>
        </p:nvSpPr>
        <p:spPr>
          <a:xfrm>
            <a:off x="263579" y="5559486"/>
            <a:ext cx="1066295" cy="3474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Step 2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357033" y="3558552"/>
            <a:ext cx="1701279" cy="110231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Red Zone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Step 1 &amp; 2 attempt to identify most injured patient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9377645" y="5927559"/>
            <a:ext cx="1704630" cy="41073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Red Zone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74294" y="6343556"/>
            <a:ext cx="1704630" cy="41073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 Zone</a:t>
            </a:r>
          </a:p>
        </p:txBody>
      </p:sp>
    </p:spTree>
    <p:extLst>
      <p:ext uri="{BB962C8B-B14F-4D97-AF65-F5344CB8AC3E}">
        <p14:creationId xmlns:p14="http://schemas.microsoft.com/office/powerpoint/2010/main" val="122144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915553" y="679337"/>
            <a:ext cx="10514098" cy="803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854" y="295364"/>
            <a:ext cx="10058400" cy="1428342"/>
          </a:xfrm>
        </p:spPr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outlines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MY" dirty="0"/>
              <a:t>DEFINITION OF SHOCK</a:t>
            </a:r>
          </a:p>
          <a:p>
            <a:pPr algn="ctr"/>
            <a:r>
              <a:rPr lang="en-MY" dirty="0"/>
              <a:t>EPIDEMIOLOGY</a:t>
            </a:r>
          </a:p>
          <a:p>
            <a:pPr algn="ctr"/>
            <a:r>
              <a:rPr lang="en-MY" dirty="0"/>
              <a:t>TYPES</a:t>
            </a:r>
          </a:p>
          <a:p>
            <a:pPr algn="ctr"/>
            <a:r>
              <a:rPr lang="en-MY" dirty="0"/>
              <a:t>PATHOPHYSIOLOGY - ACOT</a:t>
            </a:r>
          </a:p>
          <a:p>
            <a:pPr algn="ctr"/>
            <a:r>
              <a:rPr lang="en-MY" dirty="0"/>
              <a:t>SIGNS AND SYMPTOMS OF SHOCKS</a:t>
            </a:r>
          </a:p>
          <a:p>
            <a:pPr algn="ctr"/>
            <a:r>
              <a:rPr lang="en-MY" dirty="0"/>
              <a:t>APPROACH AND MANAGEMENTS OF SHOCK</a:t>
            </a:r>
          </a:p>
          <a:p>
            <a:pPr algn="ctr"/>
            <a:r>
              <a:rPr lang="en-MY" dirty="0"/>
              <a:t>RESUSCITATION GOALS AND COMPONENTS</a:t>
            </a:r>
          </a:p>
          <a:p>
            <a:pPr algn="ctr"/>
            <a:r>
              <a:rPr lang="en-MY" dirty="0"/>
              <a:t>DAMAGE CONTROL RESUSCITATIONS</a:t>
            </a:r>
          </a:p>
          <a:p>
            <a:pPr algn="ctr"/>
            <a:r>
              <a:rPr lang="en-MY" dirty="0"/>
              <a:t>REFERENCES</a:t>
            </a:r>
          </a:p>
          <a:p>
            <a:endParaRPr lang="en-MY" dirty="0"/>
          </a:p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8516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05" y="0"/>
            <a:ext cx="817728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7157" y="4541046"/>
            <a:ext cx="1066295" cy="3474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Step 4</a:t>
            </a:r>
          </a:p>
        </p:txBody>
      </p:sp>
      <p:sp>
        <p:nvSpPr>
          <p:cNvPr id="9" name="Rectangle 8"/>
          <p:cNvSpPr/>
          <p:nvPr/>
        </p:nvSpPr>
        <p:spPr>
          <a:xfrm>
            <a:off x="535787" y="1278674"/>
            <a:ext cx="1066295" cy="3474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Step 3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9350333" y="2413573"/>
            <a:ext cx="1704630" cy="410736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Yellow Zone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71739" y="5908855"/>
            <a:ext cx="1704630" cy="410736"/>
          </a:xfrm>
          <a:prstGeom prst="round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Green Zone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69174" y="1881118"/>
            <a:ext cx="923149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Reassess</a:t>
            </a:r>
          </a:p>
        </p:txBody>
      </p:sp>
      <p:sp>
        <p:nvSpPr>
          <p:cNvPr id="40" name="Curved Right Arrow 39"/>
          <p:cNvSpPr/>
          <p:nvPr/>
        </p:nvSpPr>
        <p:spPr>
          <a:xfrm>
            <a:off x="7224445" y="407376"/>
            <a:ext cx="742812" cy="3486662"/>
          </a:xfrm>
          <a:prstGeom prst="curvedRightArrow">
            <a:avLst/>
          </a:prstGeom>
          <a:solidFill>
            <a:srgbClr val="4EB28F"/>
          </a:solidFill>
          <a:ln>
            <a:solidFill>
              <a:srgbClr val="CCFF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886882" y="6330434"/>
            <a:ext cx="15622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186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978358" y="393073"/>
            <a:ext cx="10514098" cy="825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US" dirty="0">
                <a:latin typeface="Plantagenet Cherokee"/>
                <a:cs typeface="Plantagenet Cherokee"/>
              </a:rPr>
              <a:t>The 6 killers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4948880"/>
              </p:ext>
            </p:extLst>
          </p:nvPr>
        </p:nvGraphicFramePr>
        <p:xfrm>
          <a:off x="401954" y="1904557"/>
          <a:ext cx="11489622" cy="4774362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829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9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9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465">
                <a:tc>
                  <a:txBody>
                    <a:bodyPr/>
                    <a:lstStyle/>
                    <a:p>
                      <a:r>
                        <a:rPr lang="en-US" dirty="0"/>
                        <a:t>Airway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9641">
                <a:tc>
                  <a:txBody>
                    <a:bodyPr/>
                    <a:lstStyle/>
                    <a:p>
                      <a:r>
                        <a:rPr lang="en-US" dirty="0"/>
                        <a:t>Airway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Airway Obstruction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and advanced airway</a:t>
                      </a:r>
                      <a:r>
                        <a:rPr lang="en-US" baseline="0" dirty="0"/>
                        <a:t>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1419">
                <a:tc rowSpan="4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Breathing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Tension pneumothorax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O2, needle decompression and chest tube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26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Open Pneumothorax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O2, 3 way seal bandage and chest tube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626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Massive </a:t>
                      </a:r>
                      <a:r>
                        <a:rPr lang="en-US" dirty="0" err="1"/>
                        <a:t>Hemothorax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O2,</a:t>
                      </a:r>
                      <a:r>
                        <a:rPr lang="en-US" baseline="0" dirty="0"/>
                        <a:t> Chest Tube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425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Tracheo-branchial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injury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0000"/>
                          </a:solidFill>
                        </a:rPr>
                        <a:t>O2,</a:t>
                      </a:r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 Expect difficult airway ,</a:t>
                      </a:r>
                    </a:p>
                    <a:p>
                      <a:r>
                        <a:rPr lang="en-US" baseline="0" dirty="0">
                          <a:solidFill>
                            <a:srgbClr val="000000"/>
                          </a:solidFill>
                        </a:rPr>
                        <a:t>Surgical treatment 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052">
                <a:tc>
                  <a:txBody>
                    <a:bodyPr/>
                    <a:lstStyle/>
                    <a:p>
                      <a:r>
                        <a:rPr lang="en-US" dirty="0"/>
                        <a:t>Circulation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Cardiac </a:t>
                      </a:r>
                      <a:r>
                        <a:rPr lang="en-US" dirty="0" err="1"/>
                        <a:t>Tamponade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O2, </a:t>
                      </a:r>
                      <a:r>
                        <a:rPr lang="en-US" dirty="0" err="1"/>
                        <a:t>Pericardiocentesis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92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4773" y="2474577"/>
            <a:ext cx="3200400" cy="1202151"/>
          </a:xfrm>
        </p:spPr>
        <p:txBody>
          <a:bodyPr/>
          <a:lstStyle/>
          <a:p>
            <a:pPr algn="ctr"/>
            <a:r>
              <a:rPr lang="en-US" dirty="0">
                <a:latin typeface="Plantagenet Cherokee"/>
                <a:cs typeface="Plantagenet Cherokee"/>
              </a:rPr>
              <a:t>Injury prediction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pic>
        <p:nvPicPr>
          <p:cNvPr id="5" name="Picture 4" descr="MOI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2" y="189614"/>
            <a:ext cx="8092720" cy="65046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848782" y="6266934"/>
            <a:ext cx="15622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2785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OI 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86" y="886774"/>
            <a:ext cx="9769883" cy="5792145"/>
          </a:xfrm>
          <a:prstGeom prst="rect">
            <a:avLst/>
          </a:prstGeom>
        </p:spPr>
      </p:pic>
      <p:pic>
        <p:nvPicPr>
          <p:cNvPr id="8" name="Picture 7" descr="MOI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6" r="191" b="81958"/>
          <a:stretch/>
        </p:blipFill>
        <p:spPr>
          <a:xfrm>
            <a:off x="1139819" y="146521"/>
            <a:ext cx="9793496" cy="7488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25405" y="6254234"/>
            <a:ext cx="15622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161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MY" sz="3500" dirty="0">
                <a:latin typeface="Plantagenet Cherokee"/>
                <a:cs typeface="Plantagenet Cherokee"/>
              </a:rPr>
              <a:t>ATLs approach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5752" t="12436" r="21600" b="19744"/>
          <a:stretch/>
        </p:blipFill>
        <p:spPr>
          <a:xfrm>
            <a:off x="307232" y="685800"/>
            <a:ext cx="7501202" cy="543580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endParaRPr lang="en-MY" dirty="0">
              <a:solidFill>
                <a:srgbClr val="404040"/>
              </a:solidFill>
            </a:endParaRPr>
          </a:p>
          <a:p>
            <a:pPr algn="ctr"/>
            <a:endParaRPr lang="en-MY" dirty="0">
              <a:solidFill>
                <a:srgbClr val="404040"/>
              </a:solidFill>
            </a:endParaRPr>
          </a:p>
          <a:p>
            <a:pPr algn="ctr"/>
            <a:endParaRPr lang="en-MY" dirty="0">
              <a:solidFill>
                <a:srgbClr val="404040"/>
              </a:solidFill>
            </a:endParaRPr>
          </a:p>
          <a:p>
            <a:pPr algn="ctr"/>
            <a:r>
              <a:rPr lang="en-MY" sz="1800" dirty="0">
                <a:solidFill>
                  <a:srgbClr val="404040"/>
                </a:solidFill>
              </a:rPr>
              <a:t>Don’t Forget to Complete The Secondary Survey</a:t>
            </a:r>
          </a:p>
        </p:txBody>
      </p:sp>
    </p:spTree>
    <p:extLst>
      <p:ext uri="{BB962C8B-B14F-4D97-AF65-F5344CB8AC3E}">
        <p14:creationId xmlns:p14="http://schemas.microsoft.com/office/powerpoint/2010/main" val="396631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914389" y="423309"/>
            <a:ext cx="10514098" cy="8416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2 critical steps</a:t>
            </a:r>
          </a:p>
        </p:txBody>
      </p:sp>
      <p:pic>
        <p:nvPicPr>
          <p:cNvPr id="5" name="Picture 4" descr="Untitl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19" y="1594998"/>
            <a:ext cx="10077397" cy="5146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996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45721" y="2027207"/>
            <a:ext cx="9437298" cy="25879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2800" dirty="0"/>
              <a:t>Any injured patient who is cool and tachycardia is in </a:t>
            </a:r>
          </a:p>
          <a:p>
            <a:pPr algn="ctr"/>
            <a:r>
              <a:rPr lang="en-MY" sz="2800" dirty="0"/>
              <a:t>“SHOCK” until proven otherwise!</a:t>
            </a:r>
          </a:p>
        </p:txBody>
      </p:sp>
    </p:spTree>
    <p:extLst>
      <p:ext uri="{BB962C8B-B14F-4D97-AF65-F5344CB8AC3E}">
        <p14:creationId xmlns:p14="http://schemas.microsoft.com/office/powerpoint/2010/main" val="174211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dirty="0">
                <a:latin typeface="Plantagenet Cherokee"/>
                <a:cs typeface="Plantagenet Cherokee"/>
              </a:rPr>
              <a:t>Source of Bleeding 1+4</a:t>
            </a:r>
            <a:br>
              <a:rPr lang="en-MY" dirty="0">
                <a:latin typeface="Plantagenet Cherokee"/>
                <a:cs typeface="Plantagenet Cherokee"/>
              </a:rPr>
            </a:br>
            <a:r>
              <a:rPr lang="en-MY" dirty="0">
                <a:solidFill>
                  <a:schemeClr val="tx2"/>
                </a:solidFill>
                <a:latin typeface="Plantagenet Cherokee"/>
                <a:cs typeface="Plantagenet Cherokee"/>
              </a:rPr>
              <a:t>SCALPR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04"/>
            <a:ext cx="8299043" cy="5193102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MY" sz="1800" dirty="0">
              <a:solidFill>
                <a:srgbClr val="000000"/>
              </a:solidFill>
            </a:endParaRPr>
          </a:p>
          <a:p>
            <a:pPr marL="285750" indent="-285750">
              <a:buFont typeface="Wingdings" charset="2"/>
              <a:buChar char="§"/>
            </a:pPr>
            <a:r>
              <a:rPr lang="en-MY" sz="1800" dirty="0">
                <a:solidFill>
                  <a:srgbClr val="000000"/>
                </a:solidFill>
              </a:rPr>
              <a:t>Scalp, Skin &amp; Street</a:t>
            </a:r>
            <a:endParaRPr lang="en-MY" sz="1800" dirty="0"/>
          </a:p>
          <a:p>
            <a:r>
              <a:rPr lang="en-MY" sz="1800" dirty="0">
                <a:solidFill>
                  <a:srgbClr val="000000"/>
                </a:solidFill>
              </a:rPr>
              <a:t>&amp;</a:t>
            </a:r>
          </a:p>
          <a:p>
            <a:pPr marL="285750" indent="-285750">
              <a:buFont typeface="Wingdings" charset="2"/>
              <a:buChar char="§"/>
            </a:pPr>
            <a:r>
              <a:rPr lang="en-MY" sz="1800" dirty="0">
                <a:solidFill>
                  <a:srgbClr val="000000"/>
                </a:solidFill>
              </a:rPr>
              <a:t>Chest</a:t>
            </a:r>
          </a:p>
          <a:p>
            <a:pPr marL="285750" indent="-285750">
              <a:buFont typeface="Wingdings" charset="2"/>
              <a:buChar char="§"/>
            </a:pPr>
            <a:r>
              <a:rPr lang="en-MY" sz="1800" dirty="0">
                <a:solidFill>
                  <a:srgbClr val="000000"/>
                </a:solidFill>
              </a:rPr>
              <a:t>Abdomen</a:t>
            </a:r>
          </a:p>
          <a:p>
            <a:pPr marL="285750" indent="-285750">
              <a:buFont typeface="Wingdings" charset="2"/>
              <a:buChar char="§"/>
            </a:pPr>
            <a:r>
              <a:rPr lang="en-MY" sz="1800" dirty="0">
                <a:solidFill>
                  <a:srgbClr val="000000"/>
                </a:solidFill>
              </a:rPr>
              <a:t>Long Bones</a:t>
            </a:r>
          </a:p>
          <a:p>
            <a:pPr marL="285750" indent="-285750">
              <a:buFont typeface="Wingdings" charset="2"/>
              <a:buChar char="§"/>
            </a:pPr>
            <a:r>
              <a:rPr lang="en-MY" sz="1800" dirty="0">
                <a:solidFill>
                  <a:srgbClr val="000000"/>
                </a:solidFill>
              </a:rPr>
              <a:t>Pelvic + Retroperitoneal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041968" y="1145286"/>
            <a:ext cx="879894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305546" y="2319487"/>
            <a:ext cx="879894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082908" y="4920581"/>
            <a:ext cx="879894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995210" y="3116522"/>
            <a:ext cx="879894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16490" y="2888900"/>
            <a:ext cx="879894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113853" y="3877103"/>
            <a:ext cx="879894" cy="1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821206" y="2885682"/>
            <a:ext cx="15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 – 4 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40-80% TBW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46421" y="2132735"/>
            <a:ext cx="168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1.5 - 2 L /Lung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574" y="1005987"/>
            <a:ext cx="89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 0.2 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82020" y="3684277"/>
            <a:ext cx="1730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 – 2.5 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20 - 50% TBW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52295" y="4715414"/>
            <a:ext cx="17300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0.5 – 1.5 L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10 - 30% TBW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49621" y="2716014"/>
            <a:ext cx="1491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0.25 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07700" y="6324600"/>
            <a:ext cx="5815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/>
              <a:t>STLS</a:t>
            </a:r>
          </a:p>
        </p:txBody>
      </p:sp>
    </p:spTree>
    <p:extLst>
      <p:ext uri="{BB962C8B-B14F-4D97-AF65-F5344CB8AC3E}">
        <p14:creationId xmlns:p14="http://schemas.microsoft.com/office/powerpoint/2010/main" val="248160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Efast</a:t>
            </a:r>
            <a:r>
              <a:rPr lang="en-MY" dirty="0"/>
              <a:t>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772181" cy="349580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MY" sz="1800" dirty="0"/>
              <a:t>Remember -  </a:t>
            </a:r>
          </a:p>
          <a:p>
            <a:r>
              <a:rPr lang="en-MY" sz="1800" dirty="0"/>
              <a:t>Rule in ! Not to rule out.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137" y="0"/>
            <a:ext cx="4572000" cy="350520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t="12203" r="15536" b="16500"/>
          <a:stretch/>
        </p:blipFill>
        <p:spPr>
          <a:xfrm>
            <a:off x="0" y="3407780"/>
            <a:ext cx="4375729" cy="3450220"/>
          </a:xfrm>
          <a:prstGeom prst="rect">
            <a:avLst/>
          </a:prstGeom>
        </p:spPr>
      </p:pic>
      <p:pic>
        <p:nvPicPr>
          <p:cNvPr id="3" name="Picture 2" descr="F2.larg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245" y="3485738"/>
            <a:ext cx="4016747" cy="33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5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EFAST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Normal?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Bleed?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Normal U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25846"/>
            <a:ext cx="8026400" cy="6567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890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900786" y="383973"/>
            <a:ext cx="10514098" cy="803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155" y="0"/>
            <a:ext cx="10058400" cy="1428342"/>
          </a:xfrm>
        </p:spPr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Definition of shock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MY" dirty="0"/>
          </a:p>
          <a:p>
            <a:pPr algn="ctr"/>
            <a:endParaRPr lang="en-MY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3"/>
          <a:srcRect l="59608" t="22059" r="1876" b="51279"/>
          <a:stretch/>
        </p:blipFill>
        <p:spPr>
          <a:xfrm>
            <a:off x="907411" y="1887220"/>
            <a:ext cx="7159924" cy="27879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87640" y="4873518"/>
            <a:ext cx="45570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/>
              <a:t>Tintinalli's Emergency Medicine 8th 2016, Chapter 12, pg. 63</a:t>
            </a:r>
          </a:p>
        </p:txBody>
      </p:sp>
    </p:spTree>
    <p:extLst>
      <p:ext uri="{BB962C8B-B14F-4D97-AF65-F5344CB8AC3E}">
        <p14:creationId xmlns:p14="http://schemas.microsoft.com/office/powerpoint/2010/main" val="407851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17074" y="2264971"/>
            <a:ext cx="3200400" cy="1737360"/>
          </a:xfrm>
        </p:spPr>
        <p:txBody>
          <a:bodyPr/>
          <a:lstStyle/>
          <a:p>
            <a:pPr algn="ctr"/>
            <a:r>
              <a:rPr lang="en-MY" dirty="0">
                <a:latin typeface="Plantagenet Cherokee"/>
                <a:cs typeface="Plantagenet Cherokee"/>
              </a:rPr>
              <a:t>Peritoneal bleeding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" r="4592"/>
          <a:stretch>
            <a:fillRect/>
          </a:stretch>
        </p:blipFill>
        <p:spPr>
          <a:xfrm>
            <a:off x="129397" y="94890"/>
            <a:ext cx="8057072" cy="6654279"/>
          </a:xfrm>
        </p:spPr>
      </p:pic>
    </p:spTree>
    <p:extLst>
      <p:ext uri="{BB962C8B-B14F-4D97-AF65-F5344CB8AC3E}">
        <p14:creationId xmlns:p14="http://schemas.microsoft.com/office/powerpoint/2010/main" val="154360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785288" y="708063"/>
            <a:ext cx="10514098" cy="989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565" y="354391"/>
            <a:ext cx="10058400" cy="1609344"/>
          </a:xfrm>
        </p:spPr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Estimate the losses!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03560" y="1724644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By patient’s initial presentation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EBL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118066"/>
            <a:ext cx="10375900" cy="45494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596805" y="6330434"/>
            <a:ext cx="189034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9</a:t>
            </a:r>
            <a:r>
              <a:rPr lang="en-MY" sz="1300" i="1" baseline="30000" dirty="0"/>
              <a:t>th</a:t>
            </a:r>
            <a:r>
              <a:rPr lang="en-MY" sz="1300" i="1" dirty="0"/>
              <a:t> &amp;10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712352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54447" y="468664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10058400" cy="1609344"/>
          </a:xfrm>
        </p:spPr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MY" sz="2400" dirty="0"/>
              <a:t>Assess and manage “</a:t>
            </a:r>
            <a:r>
              <a:rPr lang="en-MY" sz="2400" dirty="0">
                <a:solidFill>
                  <a:srgbClr val="FF0000"/>
                </a:solidFill>
              </a:rPr>
              <a:t>ABC</a:t>
            </a:r>
            <a:r>
              <a:rPr lang="en-MY" sz="2400" dirty="0"/>
              <a:t>”.</a:t>
            </a:r>
          </a:p>
          <a:p>
            <a:r>
              <a:rPr lang="en-MY" sz="2400" dirty="0"/>
              <a:t>Establish “</a:t>
            </a:r>
            <a:r>
              <a:rPr lang="en-MY" sz="2400" dirty="0">
                <a:solidFill>
                  <a:srgbClr val="FF0000"/>
                </a:solidFill>
              </a:rPr>
              <a:t>IV -Oxygen –Monitors</a:t>
            </a:r>
            <a:r>
              <a:rPr lang="en-MY" sz="2400" dirty="0"/>
              <a:t>”.</a:t>
            </a:r>
          </a:p>
          <a:p>
            <a:r>
              <a:rPr lang="en-MY" sz="2400" dirty="0"/>
              <a:t>Insert “</a:t>
            </a:r>
            <a:r>
              <a:rPr lang="en-MY" sz="2400" dirty="0">
                <a:solidFill>
                  <a:srgbClr val="FF0000"/>
                </a:solidFill>
              </a:rPr>
              <a:t>2 large bore</a:t>
            </a:r>
            <a:r>
              <a:rPr lang="en-MY" sz="2400" dirty="0"/>
              <a:t>” </a:t>
            </a:r>
            <a:r>
              <a:rPr lang="en-MY" sz="2400" dirty="0" err="1"/>
              <a:t>cannulae</a:t>
            </a:r>
            <a:r>
              <a:rPr lang="en-MY" sz="2400" dirty="0"/>
              <a:t> in peripheral</a:t>
            </a:r>
            <a:br>
              <a:rPr lang="en-MY" sz="2400" dirty="0"/>
            </a:br>
            <a:r>
              <a:rPr lang="en-MY" sz="2400" dirty="0"/>
              <a:t>Veins/ CVL/ IO</a:t>
            </a:r>
          </a:p>
          <a:p>
            <a:r>
              <a:rPr lang="en-MY" sz="2400" dirty="0"/>
              <a:t>Infuse “</a:t>
            </a:r>
            <a:r>
              <a:rPr lang="en-MY" sz="2400" dirty="0">
                <a:solidFill>
                  <a:srgbClr val="FF0000"/>
                </a:solidFill>
              </a:rPr>
              <a:t>1 - 2 L</a:t>
            </a:r>
            <a:r>
              <a:rPr lang="en-MY" sz="2400" dirty="0"/>
              <a:t>” of warm crystalloids rapidly.</a:t>
            </a:r>
          </a:p>
          <a:p>
            <a:r>
              <a:rPr lang="en-MY" sz="2400" dirty="0"/>
              <a:t>ECG heart rate monitoring, </a:t>
            </a:r>
          </a:p>
          <a:p>
            <a:r>
              <a:rPr lang="en-MY" sz="2400" dirty="0"/>
              <a:t>Continuous pulse oximetry, ET CO2 monitoring. </a:t>
            </a:r>
          </a:p>
          <a:p>
            <a:r>
              <a:rPr lang="en-MY" sz="2400" dirty="0"/>
              <a:t>Monitor arterial blood pressure, GCS, and</a:t>
            </a:r>
            <a:br>
              <a:rPr lang="en-MY" sz="2400" dirty="0"/>
            </a:br>
            <a:r>
              <a:rPr lang="en-MY" sz="2400" dirty="0"/>
              <a:t>peripheral perfusion.</a:t>
            </a:r>
          </a:p>
          <a:p>
            <a:r>
              <a:rPr lang="en-MY" sz="2400" dirty="0"/>
              <a:t>IV Tranexemic Acid 1g Stat</a:t>
            </a:r>
          </a:p>
          <a:p>
            <a:r>
              <a:rPr lang="en-MY" sz="2400" dirty="0"/>
              <a:t>Insert NG tube and bladder catheter. </a:t>
            </a:r>
            <a:br>
              <a:rPr lang="en-MY" dirty="0"/>
            </a:b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" r="9415"/>
          <a:stretch/>
        </p:blipFill>
        <p:spPr>
          <a:xfrm>
            <a:off x="6583418" y="1776506"/>
            <a:ext cx="4622464" cy="50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778849" y="967565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Fluids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Bolus therapy</a:t>
            </a:r>
          </a:p>
          <a:p>
            <a:pPr lvl="1"/>
            <a:r>
              <a:rPr lang="en-US" altLang="en-US" dirty="0"/>
              <a:t>Children : 20 cc/kg</a:t>
            </a:r>
          </a:p>
          <a:p>
            <a:pPr lvl="1"/>
            <a:r>
              <a:rPr lang="en-US" altLang="en-US" dirty="0"/>
              <a:t>Adults : 1- 2 liters</a:t>
            </a:r>
          </a:p>
          <a:p>
            <a:r>
              <a:rPr lang="en-US" altLang="en-US" dirty="0"/>
              <a:t>Monitor response</a:t>
            </a:r>
          </a:p>
          <a:p>
            <a:r>
              <a:rPr lang="en-US" altLang="en-US" dirty="0"/>
              <a:t>Repeat if necessary</a:t>
            </a:r>
          </a:p>
          <a:p>
            <a:r>
              <a:rPr lang="en-US" altLang="en-US" dirty="0"/>
              <a:t>After 2nd bolus: need blood </a:t>
            </a:r>
            <a:r>
              <a:rPr lang="en-US" altLang="en-US" dirty="0" err="1"/>
              <a:t>txn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10cc/kg</a:t>
            </a:r>
          </a:p>
          <a:p>
            <a:endParaRPr lang="en-MY" dirty="0"/>
          </a:p>
        </p:txBody>
      </p:sp>
      <p:pic>
        <p:nvPicPr>
          <p:cNvPr id="1026" name="Picture 2" descr="Image result for iv flu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687" y="2155574"/>
            <a:ext cx="4104825" cy="41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50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99806" y="937329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lantagenet Cherokee"/>
                <a:cs typeface="Plantagenet Cherokee"/>
              </a:rPr>
              <a:t>Beware of hypothermia</a:t>
            </a:r>
          </a:p>
        </p:txBody>
      </p:sp>
      <p:pic>
        <p:nvPicPr>
          <p:cNvPr id="5" name="Picture 4" descr="20180922_00433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62" y="2288495"/>
            <a:ext cx="4766700" cy="3575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20180922_00434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465" y="2336423"/>
            <a:ext cx="4664857" cy="3498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10274300" y="6248400"/>
            <a:ext cx="114825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/>
              <a:t>ETD HWKKS</a:t>
            </a:r>
          </a:p>
        </p:txBody>
      </p:sp>
    </p:spTree>
    <p:extLst>
      <p:ext uri="{BB962C8B-B14F-4D97-AF65-F5344CB8AC3E}">
        <p14:creationId xmlns:p14="http://schemas.microsoft.com/office/powerpoint/2010/main" val="3159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57" y="617275"/>
            <a:ext cx="6463551" cy="43063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/>
          <p:nvPr/>
        </p:nvSpPr>
        <p:spPr>
          <a:xfrm>
            <a:off x="2936669" y="5270740"/>
            <a:ext cx="630172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Assess the “</a:t>
            </a:r>
            <a:r>
              <a:rPr lang="en-MY" sz="3200" dirty="0">
                <a:solidFill>
                  <a:srgbClr val="FF0000"/>
                </a:solidFill>
              </a:rPr>
              <a:t>RESPONSE</a:t>
            </a:r>
            <a:r>
              <a:rPr lang="en-MY" dirty="0"/>
              <a:t>” to initial volume therapy!</a:t>
            </a:r>
            <a:endParaRPr lang="en-MY" b="1" dirty="0">
              <a:solidFill>
                <a:srgbClr val="FF0000"/>
              </a:solidFill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6663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54447" y="604728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72126" y="189831"/>
            <a:ext cx="10058400" cy="1609725"/>
          </a:xfrm>
        </p:spPr>
        <p:txBody>
          <a:bodyPr>
            <a:normAutofit/>
          </a:bodyPr>
          <a:lstStyle/>
          <a:p>
            <a:pPr algn="ctr"/>
            <a:r>
              <a:rPr lang="en-MY" sz="3800" dirty="0">
                <a:latin typeface="Plantagenet Cherokee"/>
                <a:cs typeface="Plantagenet Cherokee"/>
              </a:rPr>
              <a:t>Response to Initial fluid resus!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170" t="10441" r="22594" b="41635"/>
          <a:stretch/>
        </p:blipFill>
        <p:spPr>
          <a:xfrm>
            <a:off x="1331343" y="1546035"/>
            <a:ext cx="9184258" cy="4928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9838105" y="6343134"/>
            <a:ext cx="15622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66218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Failure to respond? </a:t>
            </a:r>
            <a:br>
              <a:rPr lang="en-MY" dirty="0">
                <a:latin typeface="Plantagenet Cherokee"/>
                <a:cs typeface="Plantagenet Cherokee"/>
              </a:rPr>
            </a:br>
            <a:r>
              <a:rPr lang="en-MY" dirty="0">
                <a:latin typeface="Plantagenet Cherokee"/>
                <a:cs typeface="Plantagenet Cherokee"/>
              </a:rPr>
              <a:t>Look hard!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557232"/>
            <a:ext cx="10058400" cy="4050792"/>
          </a:xfrm>
        </p:spPr>
        <p:txBody>
          <a:bodyPr/>
          <a:lstStyle/>
          <a:p>
            <a:r>
              <a:rPr lang="en-MY" dirty="0"/>
              <a:t>Blunt myocardial injury</a:t>
            </a:r>
          </a:p>
          <a:p>
            <a:r>
              <a:rPr lang="en-MY" dirty="0"/>
              <a:t>Cardiac tamponade</a:t>
            </a:r>
          </a:p>
          <a:p>
            <a:r>
              <a:rPr lang="en-MY" dirty="0"/>
              <a:t>Tension pneumothorax</a:t>
            </a:r>
          </a:p>
          <a:p>
            <a:r>
              <a:rPr lang="en-MY" dirty="0"/>
              <a:t>Neurogenic shock</a:t>
            </a:r>
          </a:p>
          <a:p>
            <a:r>
              <a:rPr lang="en-MY" dirty="0"/>
              <a:t>Ongoing haemorrhage</a:t>
            </a:r>
          </a:p>
          <a:p>
            <a:pPr lvl="1"/>
            <a:r>
              <a:rPr lang="en-MY" sz="2000" dirty="0"/>
              <a:t>Retroperitoneal bleed</a:t>
            </a:r>
          </a:p>
          <a:p>
            <a:pPr lvl="1"/>
            <a:r>
              <a:rPr lang="en-MY" sz="2000" dirty="0"/>
              <a:t>Internal organ injury </a:t>
            </a:r>
            <a:br>
              <a:rPr lang="en-MY" dirty="0"/>
            </a:b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27" y="2259607"/>
            <a:ext cx="6212573" cy="34479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2900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ient respond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2" y="775060"/>
            <a:ext cx="11802208" cy="4743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9914305" y="6343134"/>
            <a:ext cx="15722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400" i="1" dirty="0"/>
              <a:t>(ATLS 9</a:t>
            </a:r>
            <a:r>
              <a:rPr lang="en-MY" sz="1400" i="1" baseline="30000" dirty="0"/>
              <a:t>th</a:t>
            </a:r>
            <a:r>
              <a:rPr lang="en-MY" sz="1400" i="1" dirty="0"/>
              <a:t> Edition)</a:t>
            </a:r>
            <a:r>
              <a:rPr lang="en-MY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050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nrespond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49" y="603593"/>
            <a:ext cx="11583268" cy="5362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9956800" y="6288613"/>
            <a:ext cx="1522410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300" i="1" dirty="0"/>
              <a:t>(ATLS 9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4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39" y="685800"/>
            <a:ext cx="3402471" cy="1737360"/>
          </a:xfrm>
        </p:spPr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Epidemiology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4320" lvl="1" algn="ctr"/>
            <a:endParaRPr lang="en-US" sz="1400" i="1" dirty="0"/>
          </a:p>
          <a:p>
            <a:pPr marL="274320" lvl="1" algn="ctr"/>
            <a:endParaRPr lang="en-US" sz="1400" i="1" dirty="0"/>
          </a:p>
          <a:p>
            <a:pPr marL="274320" lvl="1"/>
            <a:r>
              <a:rPr lang="en-US" sz="1400" i="1" dirty="0"/>
              <a:t>Global Burden of Disease, 2004</a:t>
            </a:r>
          </a:p>
          <a:p>
            <a:pPr marL="274320" lvl="1"/>
            <a:endParaRPr lang="en-US" sz="1400" i="1" dirty="0"/>
          </a:p>
          <a:p>
            <a:pPr marL="274320" lvl="1"/>
            <a:r>
              <a:rPr lang="en-US" sz="1400" i="1" dirty="0"/>
              <a:t>GENEVA:  WHO Department of Injuries and Violence Prevention, 2010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MY" sz="1800" dirty="0">
              <a:solidFill>
                <a:schemeClr val="tx1"/>
              </a:solidFill>
            </a:endParaRPr>
          </a:p>
          <a:p>
            <a:endParaRPr lang="en-MY" dirty="0"/>
          </a:p>
        </p:txBody>
      </p:sp>
      <p:pic>
        <p:nvPicPr>
          <p:cNvPr id="4" name="Picture 3" descr="Stats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b="27984"/>
          <a:stretch/>
        </p:blipFill>
        <p:spPr>
          <a:xfrm>
            <a:off x="1777606" y="402729"/>
            <a:ext cx="4926121" cy="427577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0301111" y="3330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4947391"/>
            <a:ext cx="8285449" cy="15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i="1" dirty="0"/>
              <a:t>50% die before they reach hospital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i="1" dirty="0"/>
              <a:t>Uncontrolled hemorrhage or MOF-related shock is the cause of death in about 40% of deaths</a:t>
            </a:r>
          </a:p>
          <a:p>
            <a:pPr marL="342900" indent="-342900">
              <a:lnSpc>
                <a:spcPct val="110000"/>
              </a:lnSpc>
              <a:buClr>
                <a:schemeClr val="accent2"/>
              </a:buClr>
              <a:buFont typeface="Wingdings" charset="2"/>
              <a:buChar char="§"/>
            </a:pPr>
            <a:r>
              <a:rPr lang="en-US" altLang="en-US" i="1" dirty="0"/>
              <a:t>20% of hemorrhagic deaths potentially preventable</a:t>
            </a:r>
          </a:p>
          <a:p>
            <a:pPr lvl="3" algn="r"/>
            <a:r>
              <a:rPr lang="en-US" altLang="en-US" sz="1400" dirty="0" err="1">
                <a:solidFill>
                  <a:srgbClr val="000099"/>
                </a:solidFill>
              </a:rPr>
              <a:t>Dubick</a:t>
            </a:r>
            <a:r>
              <a:rPr lang="en-US" altLang="en-US" sz="1400" dirty="0">
                <a:solidFill>
                  <a:srgbClr val="000099"/>
                </a:solidFill>
              </a:rPr>
              <a:t> MA, et al.  US Army Institute of  Surgical Research, 2006; report # A508184</a:t>
            </a:r>
          </a:p>
        </p:txBody>
      </p:sp>
    </p:spTree>
    <p:extLst>
      <p:ext uri="{BB962C8B-B14F-4D97-AF65-F5344CB8AC3E}">
        <p14:creationId xmlns:p14="http://schemas.microsoft.com/office/powerpoint/2010/main" val="416655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778849" y="967565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Pelvic Trauma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019" t="28679" r="11132" b="17232"/>
          <a:stretch/>
        </p:blipFill>
        <p:spPr>
          <a:xfrm>
            <a:off x="1069848" y="2205515"/>
            <a:ext cx="9679353" cy="38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dirty="0"/>
              <a:t>Pelvic Clamping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endParaRPr lang="en-MY" dirty="0">
              <a:solidFill>
                <a:srgbClr val="000000"/>
              </a:solidFill>
            </a:endParaRPr>
          </a:p>
          <a:p>
            <a:pPr algn="ctr"/>
            <a:endParaRPr lang="en-MY" dirty="0">
              <a:solidFill>
                <a:srgbClr val="000000"/>
              </a:solidFill>
            </a:endParaRPr>
          </a:p>
          <a:p>
            <a:pPr algn="ctr"/>
            <a:r>
              <a:rPr lang="en-MY" dirty="0">
                <a:solidFill>
                  <a:srgbClr val="000000"/>
                </a:solidFill>
              </a:rPr>
              <a:t>Where do we tie / Clamp? </a:t>
            </a:r>
          </a:p>
          <a:p>
            <a:pPr algn="ctr"/>
            <a:r>
              <a:rPr lang="en-MY" dirty="0">
                <a:solidFill>
                  <a:srgbClr val="000000"/>
                </a:solidFill>
              </a:rPr>
              <a:t>Anatomy marker?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2"/>
          <a:srcRect l="26492" t="7127" r="22093" b="20196"/>
          <a:stretch/>
        </p:blipFill>
        <p:spPr>
          <a:xfrm>
            <a:off x="169911" y="251730"/>
            <a:ext cx="8048273" cy="639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2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Pelvic Trauma 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5" y="155761"/>
            <a:ext cx="9842500" cy="646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lvic fracture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8" y="1120166"/>
            <a:ext cx="11852504" cy="4425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9937464" y="6292334"/>
            <a:ext cx="147373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9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16468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dirty="0">
                <a:latin typeface="Plantagenet Cherokee"/>
                <a:cs typeface="Plantagenet Cherokee"/>
              </a:rPr>
              <a:t>Nunez – abc scoring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§"/>
            </a:pPr>
            <a:r>
              <a:rPr lang="en-MY" sz="1600" dirty="0">
                <a:solidFill>
                  <a:srgbClr val="000000"/>
                </a:solidFill>
              </a:rPr>
              <a:t>2 out of 4 criteria</a:t>
            </a:r>
          </a:p>
          <a:p>
            <a:pPr marL="285750" indent="-285750">
              <a:buFont typeface="Wingdings" charset="2"/>
              <a:buChar char="§"/>
            </a:pPr>
            <a:r>
              <a:rPr lang="en-MY" sz="1600" dirty="0">
                <a:solidFill>
                  <a:srgbClr val="000000"/>
                </a:solidFill>
              </a:rPr>
              <a:t>Criteria</a:t>
            </a:r>
          </a:p>
          <a:p>
            <a:pPr marL="628650" lvl="1" indent="-171450">
              <a:buFont typeface="Wingdings" charset="2"/>
              <a:buChar char="§"/>
            </a:pPr>
            <a:r>
              <a:rPr lang="en-MY" sz="1600" dirty="0">
                <a:solidFill>
                  <a:srgbClr val="000000"/>
                </a:solidFill>
              </a:rPr>
              <a:t>Tachycardia &gt; 120 b/min</a:t>
            </a:r>
          </a:p>
          <a:p>
            <a:pPr marL="628650" lvl="1" indent="-171450">
              <a:buFont typeface="Wingdings" charset="2"/>
              <a:buChar char="§"/>
            </a:pPr>
            <a:r>
              <a:rPr lang="en-MY" sz="1600" dirty="0">
                <a:solidFill>
                  <a:srgbClr val="000000"/>
                </a:solidFill>
              </a:rPr>
              <a:t>SBP &lt; 90 mmHg</a:t>
            </a:r>
          </a:p>
          <a:p>
            <a:pPr marL="628650" lvl="1" indent="-171450">
              <a:buFont typeface="Wingdings" charset="2"/>
              <a:buChar char="§"/>
            </a:pPr>
            <a:r>
              <a:rPr lang="en-MY" sz="1600" dirty="0">
                <a:solidFill>
                  <a:srgbClr val="000000"/>
                </a:solidFill>
              </a:rPr>
              <a:t>Positive eFAST</a:t>
            </a:r>
          </a:p>
          <a:p>
            <a:pPr marL="628650" lvl="1" indent="-171450">
              <a:buFont typeface="Wingdings" charset="2"/>
              <a:buChar char="§"/>
            </a:pPr>
            <a:r>
              <a:rPr lang="en-MY" sz="1600" dirty="0">
                <a:solidFill>
                  <a:srgbClr val="000000"/>
                </a:solidFill>
              </a:rPr>
              <a:t>Penetrating injury</a:t>
            </a:r>
          </a:p>
          <a:p>
            <a:endParaRPr lang="en-MY" dirty="0"/>
          </a:p>
        </p:txBody>
      </p:sp>
      <p:pic>
        <p:nvPicPr>
          <p:cNvPr id="9" name="Picture 8" descr="Nunez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61" y="0"/>
            <a:ext cx="5635533" cy="66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9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dirty="0">
                <a:latin typeface="Plantagenet Cherokee"/>
                <a:cs typeface="Plantagenet Cherokee"/>
              </a:rPr>
              <a:t>Massive Transfusion protocol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 dirty="0">
              <a:solidFill>
                <a:schemeClr val="tx1"/>
              </a:solidFill>
            </a:endParaRPr>
          </a:p>
          <a:p>
            <a:endParaRPr lang="en-MY" dirty="0">
              <a:solidFill>
                <a:schemeClr val="tx1"/>
              </a:solidFill>
            </a:endParaRPr>
          </a:p>
          <a:p>
            <a:r>
              <a:rPr lang="en-MY" dirty="0">
                <a:solidFill>
                  <a:schemeClr val="tx1"/>
                </a:solidFill>
              </a:rPr>
              <a:t>Alert Blood Bank MO</a:t>
            </a:r>
          </a:p>
          <a:p>
            <a:r>
              <a:rPr lang="en-MY" dirty="0">
                <a:solidFill>
                  <a:schemeClr val="tx1"/>
                </a:solidFill>
              </a:rPr>
              <a:t>Blood Bank EXT : 546</a:t>
            </a:r>
          </a:p>
        </p:txBody>
      </p:sp>
      <p:pic>
        <p:nvPicPr>
          <p:cNvPr id="3" name="Picture 2" descr="M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31" y="0"/>
            <a:ext cx="58777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9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945164" y="922210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5000" dirty="0">
                <a:latin typeface="Plantagenet Cherokee"/>
                <a:cs typeface="Plantagenet Cherokee"/>
              </a:rPr>
              <a:t>End point of resuscitation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Stop the bleeding</a:t>
            </a:r>
          </a:p>
          <a:p>
            <a:r>
              <a:rPr lang="en-US" altLang="en-US" sz="2800" dirty="0"/>
              <a:t>Restore volume</a:t>
            </a:r>
          </a:p>
          <a:p>
            <a:r>
              <a:rPr lang="en-US" altLang="en-US" sz="2800" dirty="0"/>
              <a:t>Adequate Urine output </a:t>
            </a:r>
          </a:p>
          <a:p>
            <a:pPr lvl="1"/>
            <a:r>
              <a:rPr lang="en-US" altLang="en-US" sz="2400" dirty="0"/>
              <a:t>0.5 - 1.0 cc/kg/</a:t>
            </a:r>
            <a:r>
              <a:rPr lang="en-US" altLang="en-US" sz="2400" dirty="0" err="1"/>
              <a:t>hr</a:t>
            </a:r>
            <a:endParaRPr lang="en-US" altLang="en-US" sz="2400" dirty="0"/>
          </a:p>
          <a:p>
            <a:r>
              <a:rPr lang="en-US" altLang="en-US" sz="2800" dirty="0"/>
              <a:t>Tissue Oxygenation measurement</a:t>
            </a:r>
            <a:endParaRPr lang="en-US" altLang="en-US" sz="2600" i="1" dirty="0">
              <a:solidFill>
                <a:schemeClr val="accent1"/>
              </a:solidFill>
            </a:endParaRPr>
          </a:p>
          <a:p>
            <a:pPr lvl="1"/>
            <a:r>
              <a:rPr lang="en-US" altLang="en-US" sz="2600" i="1" dirty="0">
                <a:solidFill>
                  <a:schemeClr val="accent1"/>
                </a:solidFill>
              </a:rPr>
              <a:t>Normalization of Oxygen delivery DO</a:t>
            </a:r>
            <a:r>
              <a:rPr lang="en-US" altLang="en-US" sz="2600" i="1" baseline="-25000" dirty="0">
                <a:solidFill>
                  <a:schemeClr val="accent1"/>
                </a:solidFill>
              </a:rPr>
              <a:t>2</a:t>
            </a:r>
            <a:endParaRPr lang="en-US" altLang="en-US" sz="2600" i="1" dirty="0">
              <a:solidFill>
                <a:schemeClr val="accent1"/>
              </a:solidFill>
            </a:endParaRPr>
          </a:p>
          <a:p>
            <a:pPr lvl="1"/>
            <a:r>
              <a:rPr lang="en-US" altLang="en-US" sz="2600" i="1" dirty="0">
                <a:solidFill>
                  <a:schemeClr val="accent1"/>
                </a:solidFill>
              </a:rPr>
              <a:t>Normal Serum Lactate levels</a:t>
            </a:r>
          </a:p>
          <a:p>
            <a:pPr>
              <a:buNone/>
            </a:pPr>
            <a:endParaRPr lang="en-US" altLang="en-US" sz="2800" i="1" dirty="0">
              <a:solidFill>
                <a:schemeClr val="accent1"/>
              </a:solidFill>
            </a:endParaRP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09207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54447" y="876855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979" t="33980" r="31629" b="24029"/>
          <a:stretch/>
        </p:blipFill>
        <p:spPr>
          <a:xfrm>
            <a:off x="873293" y="2008435"/>
            <a:ext cx="7970635" cy="4440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369" y="454395"/>
            <a:ext cx="10058400" cy="1609344"/>
          </a:xfrm>
        </p:spPr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pitfalls</a:t>
            </a:r>
          </a:p>
        </p:txBody>
      </p:sp>
    </p:spTree>
    <p:extLst>
      <p:ext uri="{BB962C8B-B14F-4D97-AF65-F5344CB8AC3E}">
        <p14:creationId xmlns:p14="http://schemas.microsoft.com/office/powerpoint/2010/main" val="37246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49" y="2087015"/>
            <a:ext cx="5104293" cy="3602585"/>
          </a:xfrm>
          <a:prstGeom prst="rect">
            <a:avLst/>
          </a:prstGeom>
        </p:spPr>
      </p:pic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292605" y="693001"/>
            <a:ext cx="11619154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9690" y="217932"/>
            <a:ext cx="11626908" cy="1609344"/>
          </a:xfrm>
        </p:spPr>
        <p:txBody>
          <a:bodyPr>
            <a:normAutofit/>
          </a:bodyPr>
          <a:lstStyle/>
          <a:p>
            <a:r>
              <a:rPr lang="en-MY" sz="5000" dirty="0">
                <a:latin typeface="Plantagenet Cherokee"/>
                <a:cs typeface="Plantagenet Cherokee"/>
              </a:rPr>
              <a:t>Damage control resuscitation 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229775049"/>
              </p:ext>
            </p:extLst>
          </p:nvPr>
        </p:nvGraphicFramePr>
        <p:xfrm>
          <a:off x="6337300" y="2260600"/>
          <a:ext cx="5524500" cy="331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6467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519401" y="2636050"/>
            <a:ext cx="3200400" cy="173736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dirty="0">
                <a:latin typeface="Plantagenet Cherokee"/>
                <a:cs typeface="Plantagenet Cherokee"/>
              </a:rPr>
              <a:t>Viscoelastic </a:t>
            </a:r>
            <a:r>
              <a:rPr lang="en-US" sz="2800" dirty="0" err="1">
                <a:latin typeface="Plantagenet Cherokee"/>
                <a:cs typeface="Plantagenet Cherokee"/>
              </a:rPr>
              <a:t>haemostatic</a:t>
            </a:r>
            <a:r>
              <a:rPr lang="en-US" sz="2800" dirty="0">
                <a:latin typeface="Plantagenet Cherokee"/>
                <a:cs typeface="Plantagenet Cherokee"/>
              </a:rPr>
              <a:t> assay </a:t>
            </a:r>
            <a:r>
              <a:rPr lang="en-US" sz="2800" dirty="0" err="1">
                <a:latin typeface="Plantagenet Cherokee"/>
                <a:cs typeface="Plantagenet Cherokee"/>
              </a:rPr>
              <a:t>thromboelastrography</a:t>
            </a:r>
            <a:r>
              <a:rPr lang="en-US" sz="2800" dirty="0">
                <a:latin typeface="Plantagenet Cherokee"/>
                <a:cs typeface="Plantagenet Cherokee"/>
              </a:rPr>
              <a:t> </a:t>
            </a:r>
            <a:r>
              <a:rPr lang="en-US" dirty="0">
                <a:latin typeface="Plantagenet Cherokee"/>
                <a:cs typeface="Plantagenet Cherokee"/>
              </a:rPr>
              <a:t>(TEG)</a:t>
            </a:r>
            <a:endParaRPr lang="en-MY" dirty="0">
              <a:latin typeface="Plantagenet Cherokee"/>
              <a:cs typeface="Plantagenet Cherokee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 dirty="0">
              <a:solidFill>
                <a:srgbClr val="000000"/>
              </a:solidFill>
            </a:endParaRPr>
          </a:p>
        </p:txBody>
      </p:sp>
      <p:pic>
        <p:nvPicPr>
          <p:cNvPr id="8" name="Picture 7" descr="TE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4" y="12700"/>
            <a:ext cx="75819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1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39" y="685800"/>
            <a:ext cx="3402471" cy="1737360"/>
          </a:xfrm>
        </p:spPr>
        <p:txBody>
          <a:bodyPr/>
          <a:lstStyle/>
          <a:p>
            <a:pPr algn="ctr"/>
            <a:r>
              <a:rPr lang="en-MY" dirty="0"/>
              <a:t>Trimodal death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74320" lvl="1" algn="ctr"/>
            <a:endParaRPr lang="en-US" sz="1400" i="1" dirty="0"/>
          </a:p>
          <a:p>
            <a:pPr marL="274320" lvl="1"/>
            <a:endParaRPr lang="en-US" sz="1400" i="1" dirty="0"/>
          </a:p>
          <a:p>
            <a:r>
              <a:rPr lang="en-US" i="1" dirty="0" err="1">
                <a:solidFill>
                  <a:schemeClr val="tx1"/>
                </a:solidFill>
              </a:rPr>
              <a:t>Gunst</a:t>
            </a:r>
            <a:r>
              <a:rPr lang="en-US" i="1" dirty="0">
                <a:solidFill>
                  <a:schemeClr val="tx1"/>
                </a:solidFill>
              </a:rPr>
              <a:t> M, </a:t>
            </a:r>
            <a:r>
              <a:rPr lang="en-US" i="1" dirty="0" err="1">
                <a:solidFill>
                  <a:schemeClr val="tx1"/>
                </a:solidFill>
              </a:rPr>
              <a:t>Ghaemmaghami</a:t>
            </a:r>
            <a:r>
              <a:rPr lang="en-US" i="1" dirty="0">
                <a:solidFill>
                  <a:schemeClr val="tx1"/>
                </a:solidFill>
              </a:rPr>
              <a:t> V, </a:t>
            </a:r>
            <a:r>
              <a:rPr lang="en-US" i="1" dirty="0" err="1">
                <a:solidFill>
                  <a:schemeClr val="tx1"/>
                </a:solidFill>
              </a:rPr>
              <a:t>Gruszecki</a:t>
            </a:r>
            <a:r>
              <a:rPr lang="en-US" i="1" dirty="0">
                <a:solidFill>
                  <a:schemeClr val="tx1"/>
                </a:solidFill>
              </a:rPr>
              <a:t> A, et al.</a:t>
            </a:r>
          </a:p>
          <a:p>
            <a:r>
              <a:rPr lang="en-US" i="1" dirty="0">
                <a:solidFill>
                  <a:schemeClr val="tx1"/>
                </a:solidFill>
              </a:rPr>
              <a:t>Changing epidemiology of trauma deaths leads to a bimodal distribution. </a:t>
            </a:r>
            <a:r>
              <a:rPr lang="en-US" i="1" dirty="0" err="1">
                <a:solidFill>
                  <a:schemeClr val="tx1"/>
                </a:solidFill>
              </a:rPr>
              <a:t>Proc</a:t>
            </a:r>
            <a:r>
              <a:rPr lang="en-US" i="1" dirty="0">
                <a:solidFill>
                  <a:schemeClr val="tx1"/>
                </a:solidFill>
              </a:rPr>
              <a:t> (Baylor </a:t>
            </a:r>
            <a:r>
              <a:rPr lang="en-US" i="1" dirty="0" err="1">
                <a:solidFill>
                  <a:schemeClr val="tx1"/>
                </a:solidFill>
              </a:rPr>
              <a:t>Univ</a:t>
            </a:r>
            <a:r>
              <a:rPr lang="en-US" i="1" dirty="0">
                <a:solidFill>
                  <a:schemeClr val="tx1"/>
                </a:solidFill>
              </a:rPr>
              <a:t> Med Cent), 2010.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MY" sz="1800" dirty="0">
              <a:solidFill>
                <a:schemeClr val="tx1"/>
              </a:solidFill>
            </a:endParaRPr>
          </a:p>
          <a:p>
            <a:endParaRPr lang="en-MY" dirty="0"/>
          </a:p>
        </p:txBody>
      </p:sp>
      <p:sp>
        <p:nvSpPr>
          <p:cNvPr id="5" name="TextBox 4"/>
          <p:cNvSpPr txBox="1"/>
          <p:nvPr/>
        </p:nvSpPr>
        <p:spPr>
          <a:xfrm>
            <a:off x="10301111" y="333022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TMD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" y="116909"/>
            <a:ext cx="7239000" cy="6632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640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39328" y="544256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39328" y="1360639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Permissive hypotension in trauma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7319" y="2544792"/>
            <a:ext cx="10058400" cy="2009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Y" dirty="0"/>
              <a:t>“</a:t>
            </a:r>
            <a:r>
              <a:rPr lang="en-MY" sz="2400" dirty="0"/>
              <a:t>One of the most controversial issues in trauma care today is restricting intravenous fluid resuscitation in hypotensive trauma patients who have uncontrolled haemorrhage” </a:t>
            </a:r>
            <a:br>
              <a:rPr lang="en-MY" dirty="0"/>
            </a:b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70" y="4064196"/>
            <a:ext cx="4408098" cy="279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2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99805" y="952447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PERMISSIVE HYPOTENSION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SBP 80 to 90 mm Hg (trauma),</a:t>
            </a:r>
          </a:p>
          <a:p>
            <a:pPr lvl="2"/>
            <a:r>
              <a:rPr lang="en-US" dirty="0"/>
              <a:t>If severe TBI (GCS</a:t>
            </a:r>
            <a:r>
              <a:rPr lang="en-US" u="sng" dirty="0"/>
              <a:t>&lt;</a:t>
            </a:r>
            <a:r>
              <a:rPr lang="en-US" dirty="0"/>
              <a:t>8), keep SBP</a:t>
            </a:r>
            <a:r>
              <a:rPr lang="en-MY" dirty="0"/>
              <a:t> ≥ 100 mmHg (50 to 69 years) </a:t>
            </a:r>
          </a:p>
          <a:p>
            <a:pPr lvl="2"/>
            <a:r>
              <a:rPr lang="en-MY" dirty="0"/>
              <a:t>≥ 110 mm Hg (15 to 49 years /  &gt; 70 years</a:t>
            </a:r>
            <a:r>
              <a:rPr lang="en-MY" sz="1200" dirty="0"/>
              <a:t>)                                     </a:t>
            </a:r>
            <a:r>
              <a:rPr lang="en-MY" sz="1200" i="1" dirty="0"/>
              <a:t>(ATLS 10</a:t>
            </a:r>
            <a:r>
              <a:rPr lang="en-MY" sz="1200" i="1" baseline="30000" dirty="0"/>
              <a:t>th</a:t>
            </a:r>
            <a:r>
              <a:rPr lang="en-MY" sz="1200" i="1" dirty="0"/>
              <a:t> Edition)</a:t>
            </a:r>
            <a:r>
              <a:rPr lang="en-MY" sz="1200" dirty="0"/>
              <a:t>         </a:t>
            </a:r>
          </a:p>
          <a:p>
            <a:r>
              <a:rPr lang="en-MY" dirty="0"/>
              <a:t>Not applicable in </a:t>
            </a:r>
          </a:p>
          <a:p>
            <a:pPr lvl="1"/>
            <a:r>
              <a:rPr lang="en-MY" dirty="0"/>
              <a:t>Myocardial disease, </a:t>
            </a:r>
          </a:p>
          <a:p>
            <a:pPr lvl="1"/>
            <a:r>
              <a:rPr lang="en-MY" dirty="0"/>
              <a:t>Cerebral ischemia, or </a:t>
            </a:r>
          </a:p>
          <a:p>
            <a:pPr lvl="1"/>
            <a:r>
              <a:rPr lang="en-MY" dirty="0"/>
              <a:t>Traumatic brain injury. </a:t>
            </a:r>
          </a:p>
          <a:p>
            <a:pPr lvl="1"/>
            <a:r>
              <a:rPr lang="en-MY" dirty="0"/>
              <a:t>Pregnancy</a:t>
            </a:r>
          </a:p>
          <a:p>
            <a:pPr lvl="1"/>
            <a:r>
              <a:rPr lang="en-MY" dirty="0"/>
              <a:t>Children &lt;12 YO</a:t>
            </a:r>
            <a:br>
              <a:rPr lang="en-MY" dirty="0"/>
            </a:br>
            <a:br>
              <a:rPr lang="en-MY" dirty="0"/>
            </a:b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28" y="4211259"/>
            <a:ext cx="4852358" cy="264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4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549639" y="685800"/>
            <a:ext cx="3479027" cy="1737360"/>
          </a:xfrm>
        </p:spPr>
        <p:txBody>
          <a:bodyPr/>
          <a:lstStyle/>
          <a:p>
            <a:r>
              <a:rPr lang="en-MY" dirty="0"/>
              <a:t>Hypotensive Resuscitation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33" t="12517" r="38728" b="49133"/>
          <a:stretch/>
        </p:blipFill>
        <p:spPr>
          <a:xfrm>
            <a:off x="602137" y="537634"/>
            <a:ext cx="6809149" cy="2723212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 dirty="0">
              <a:hlinkClick r:id="rId3"/>
            </a:endParaRPr>
          </a:p>
          <a:p>
            <a:endParaRPr lang="en-MY" dirty="0">
              <a:hlinkClick r:id="rId3"/>
            </a:endParaRPr>
          </a:p>
          <a:p>
            <a:endParaRPr lang="en-MY" dirty="0">
              <a:hlinkClick r:id="rId3"/>
            </a:endParaRPr>
          </a:p>
          <a:p>
            <a:r>
              <a:rPr lang="en-MY" dirty="0">
                <a:hlinkClick r:id="rId3"/>
              </a:rPr>
              <a:t>https://www.ncbi.nlm.nih.gov/pmc/articles/PMC4185194/</a:t>
            </a:r>
            <a:endParaRPr lang="en-MY" dirty="0"/>
          </a:p>
          <a:p>
            <a:endParaRPr lang="en-MY" dirty="0"/>
          </a:p>
        </p:txBody>
      </p:sp>
      <p:pic>
        <p:nvPicPr>
          <p:cNvPr id="2" name="Picture 1" descr="PH.tiff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09" y="3674547"/>
            <a:ext cx="8185899" cy="5087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253197" y="3858093"/>
            <a:ext cx="3354635" cy="1198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5751" y="4121689"/>
            <a:ext cx="5990419" cy="0"/>
          </a:xfrm>
          <a:prstGeom prst="line">
            <a:avLst/>
          </a:prstGeom>
          <a:ln>
            <a:solidFill>
              <a:srgbClr val="9B2D1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63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503450" cy="1737360"/>
          </a:xfrm>
        </p:spPr>
        <p:txBody>
          <a:bodyPr/>
          <a:lstStyle/>
          <a:p>
            <a:r>
              <a:rPr lang="en-MY" dirty="0"/>
              <a:t>Hypotensive Resuscitation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 dirty="0">
              <a:hlinkClick r:id="rId2"/>
            </a:endParaRPr>
          </a:p>
          <a:p>
            <a:endParaRPr lang="en-MY" dirty="0">
              <a:hlinkClick r:id="rId2"/>
            </a:endParaRPr>
          </a:p>
          <a:p>
            <a:endParaRPr lang="en-MY" dirty="0">
              <a:hlinkClick r:id="rId2"/>
            </a:endParaRPr>
          </a:p>
          <a:p>
            <a:r>
              <a:rPr lang="en-MY" dirty="0"/>
              <a:t>https://journals.lww.com/jtrauma/Fulltext/2002/06000/Airbag_induced_Lethal_Cervical_Trauma.20.aspx</a:t>
            </a:r>
          </a:p>
          <a:p>
            <a:endParaRPr lang="en-MY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6156" t="10944" r="37594" b="8931"/>
          <a:stretch/>
        </p:blipFill>
        <p:spPr>
          <a:xfrm>
            <a:off x="172527" y="198407"/>
            <a:ext cx="8009971" cy="64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6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99805" y="952447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496582" cy="1609344"/>
          </a:xfrm>
        </p:spPr>
        <p:txBody>
          <a:bodyPr>
            <a:normAutofit/>
          </a:bodyPr>
          <a:lstStyle/>
          <a:p>
            <a:r>
              <a:rPr lang="en-MY" sz="5000" dirty="0">
                <a:latin typeface="Plantagenet Cherokee"/>
                <a:cs typeface="Plantagenet Cherokee"/>
              </a:rPr>
              <a:t>Haemostatic resuscitation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Early transfusion to maintain circulating volume</a:t>
            </a:r>
          </a:p>
          <a:p>
            <a:r>
              <a:rPr lang="en-MY" dirty="0"/>
              <a:t>Minimisation of crystalloid use – dilutional effect, dislodges clot, induces hypothermia</a:t>
            </a:r>
          </a:p>
          <a:p>
            <a:r>
              <a:rPr lang="en-MY" dirty="0"/>
              <a:t>Reduce coagulopathy</a:t>
            </a:r>
          </a:p>
          <a:p>
            <a:r>
              <a:rPr lang="en-MY" dirty="0"/>
              <a:t>Keep warm</a:t>
            </a:r>
          </a:p>
          <a:p>
            <a:r>
              <a:rPr lang="en-MY" dirty="0"/>
              <a:t>Prevent </a:t>
            </a:r>
            <a:r>
              <a:rPr lang="en-MY" dirty="0" err="1"/>
              <a:t>acidemia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87" y="3515167"/>
            <a:ext cx="4217654" cy="277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8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OPPR 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51" y="0"/>
            <a:ext cx="7023049" cy="3810258"/>
          </a:xfrm>
          <a:prstGeom prst="rect">
            <a:avLst/>
          </a:prstGeom>
        </p:spPr>
      </p:pic>
      <p:pic>
        <p:nvPicPr>
          <p:cNvPr id="5" name="Picture 4" descr="PROPPR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5" y="2520488"/>
            <a:ext cx="8633536" cy="40218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967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---i.huffpost.com-gen-5328552-images-n-CPR-628x3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99805" y="952447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Fluids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Bolus therapy</a:t>
            </a:r>
          </a:p>
          <a:p>
            <a:pPr lvl="1"/>
            <a:r>
              <a:rPr lang="en-US" altLang="en-US" dirty="0"/>
              <a:t>Children(&lt;40kg) : 20 cc/kg</a:t>
            </a:r>
          </a:p>
          <a:p>
            <a:pPr lvl="1"/>
            <a:r>
              <a:rPr lang="en-US" altLang="en-US" dirty="0"/>
              <a:t>Adults : 1- 2 liters</a:t>
            </a:r>
          </a:p>
          <a:p>
            <a:r>
              <a:rPr lang="en-US" altLang="en-US" dirty="0"/>
              <a:t>Monitor Effect</a:t>
            </a:r>
          </a:p>
          <a:p>
            <a:r>
              <a:rPr lang="en-US" altLang="en-US" dirty="0"/>
              <a:t>Repeat if necessary</a:t>
            </a:r>
          </a:p>
          <a:p>
            <a:r>
              <a:rPr lang="en-US" altLang="en-US" dirty="0"/>
              <a:t>After 2nd bolus: need blood </a:t>
            </a:r>
            <a:r>
              <a:rPr lang="en-US" altLang="en-US" dirty="0" err="1"/>
              <a:t>txn</a:t>
            </a:r>
            <a:r>
              <a:rPr lang="en-US" altLang="en-US" dirty="0"/>
              <a:t> </a:t>
            </a:r>
          </a:p>
          <a:p>
            <a:pPr lvl="1"/>
            <a:r>
              <a:rPr lang="en-US" altLang="en-US" dirty="0"/>
              <a:t>10cc/kg</a:t>
            </a:r>
          </a:p>
          <a:p>
            <a:pPr marL="0" indent="0">
              <a:buNone/>
            </a:pPr>
            <a:endParaRPr lang="en-MY" dirty="0"/>
          </a:p>
        </p:txBody>
      </p:sp>
      <p:pic>
        <p:nvPicPr>
          <p:cNvPr id="1026" name="Picture 2" descr="Image result for iv flu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775" y="1959035"/>
            <a:ext cx="4104825" cy="410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93943" y="5760040"/>
            <a:ext cx="1667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i="1" dirty="0"/>
              <a:t>(ATLS 10</a:t>
            </a:r>
            <a:r>
              <a:rPr lang="en-MY" sz="1400" i="1" baseline="30000" dirty="0"/>
              <a:t>th</a:t>
            </a:r>
            <a:r>
              <a:rPr lang="en-MY" sz="1400" i="1" dirty="0"/>
              <a:t> Edition)</a:t>
            </a:r>
            <a:r>
              <a:rPr lang="en-MY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5423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99805" y="952447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Role of blood gas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Base deficit - new criteria for the hemorrhage classification.</a:t>
            </a:r>
          </a:p>
          <a:p>
            <a:endParaRPr lang="en-MY" dirty="0"/>
          </a:p>
        </p:txBody>
      </p:sp>
      <p:pic>
        <p:nvPicPr>
          <p:cNvPr id="4" name="Picture 3" descr="Blood Gas in Trauma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91" y="3313314"/>
            <a:ext cx="88011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99805" y="952447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Rewarming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Maintain </a:t>
            </a:r>
            <a:r>
              <a:rPr lang="en-US" dirty="0" err="1"/>
              <a:t>normo-thermia</a:t>
            </a:r>
            <a:r>
              <a:rPr lang="en-US" dirty="0"/>
              <a:t> (36-37 Celsius)</a:t>
            </a:r>
          </a:p>
          <a:p>
            <a:pPr lvl="1"/>
            <a:r>
              <a:rPr lang="en-US" dirty="0"/>
              <a:t>Remove wet clothes, </a:t>
            </a:r>
          </a:p>
          <a:p>
            <a:pPr lvl="1"/>
            <a:r>
              <a:rPr lang="en-US" dirty="0"/>
              <a:t>Use warmed fluids (e.g. Level 1 Fluid Warmer),</a:t>
            </a:r>
          </a:p>
          <a:p>
            <a:pPr lvl="1"/>
            <a:r>
              <a:rPr lang="en-US" dirty="0"/>
              <a:t>Bair Hugger or warm blankets,</a:t>
            </a:r>
          </a:p>
          <a:p>
            <a:pPr lvl="1"/>
            <a:r>
              <a:rPr lang="en-US" dirty="0"/>
              <a:t>Insulating foils</a:t>
            </a:r>
          </a:p>
          <a:p>
            <a:pPr lvl="0"/>
            <a:r>
              <a:rPr lang="en-US" dirty="0"/>
              <a:t>Fluids warmth to 39 Celsius prior transfusion</a:t>
            </a:r>
          </a:p>
          <a:p>
            <a:pPr lvl="0"/>
            <a:endParaRPr lang="en-MY" dirty="0"/>
          </a:p>
        </p:txBody>
      </p:sp>
      <p:pic>
        <p:nvPicPr>
          <p:cNvPr id="5" name="Picture 4" descr="sursac-de-bivouac-d-urgence-sol-emergency-bivv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2247900"/>
            <a:ext cx="44958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warming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35" y="1224575"/>
            <a:ext cx="5632271" cy="3821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61264" y="6266934"/>
            <a:ext cx="15622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6272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MY" dirty="0">
                <a:latin typeface="Plantagenet Cherokee"/>
                <a:cs typeface="Plantagenet Cherokee"/>
              </a:rPr>
              <a:t>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ctr">
              <a:buFont typeface="Wingdings" panose="05000000000000000000" pitchFamily="2" charset="2"/>
              <a:buChar char="§"/>
            </a:pPr>
            <a:endParaRPr lang="en-MY" sz="1800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endParaRPr lang="en-MY" sz="1800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1800" dirty="0">
                <a:solidFill>
                  <a:schemeClr val="tx1"/>
                </a:solidFill>
              </a:rPr>
              <a:t>Hypovolemic, 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1800" dirty="0">
                <a:solidFill>
                  <a:schemeClr val="tx1"/>
                </a:solidFill>
              </a:rPr>
              <a:t>Cardiogenic (relative), 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1800" dirty="0">
                <a:solidFill>
                  <a:schemeClr val="tx1"/>
                </a:solidFill>
              </a:rPr>
              <a:t>Distributive, </a:t>
            </a:r>
          </a:p>
          <a:p>
            <a:pPr marL="285750" indent="-285750" algn="ctr">
              <a:buFont typeface="Wingdings" panose="05000000000000000000" pitchFamily="2" charset="2"/>
              <a:buChar char="§"/>
            </a:pPr>
            <a:r>
              <a:rPr lang="en-MY" sz="1800" dirty="0">
                <a:solidFill>
                  <a:schemeClr val="tx1"/>
                </a:solidFill>
              </a:rPr>
              <a:t>Obstructive. </a:t>
            </a:r>
            <a:br>
              <a:rPr lang="en-MY" dirty="0"/>
            </a:br>
            <a:endParaRPr lang="en-MY" dirty="0"/>
          </a:p>
          <a:p>
            <a:pPr algn="ctr"/>
            <a:endParaRPr lang="en-MY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72308" cy="31292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99" y="8318"/>
            <a:ext cx="5027001" cy="2879753"/>
          </a:xfrm>
          <a:prstGeom prst="rect">
            <a:avLst/>
          </a:prstGeom>
        </p:spPr>
      </p:pic>
      <p:pic>
        <p:nvPicPr>
          <p:cNvPr id="9" name="Picture 8" descr="Cervical_Spine_MRI_(T2W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0393"/>
            <a:ext cx="3337341" cy="379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47" y="1853557"/>
            <a:ext cx="3200579" cy="2940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959" y="2752900"/>
            <a:ext cx="5105280" cy="408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03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25" y="0"/>
            <a:ext cx="441376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63505" y="6266934"/>
            <a:ext cx="15622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06313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058" y="0"/>
            <a:ext cx="616156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63505" y="6266934"/>
            <a:ext cx="1562216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300" i="1" dirty="0"/>
              <a:t>(ATLS 10</a:t>
            </a:r>
            <a:r>
              <a:rPr lang="en-MY" sz="1300" i="1" baseline="30000" dirty="0"/>
              <a:t>th</a:t>
            </a:r>
            <a:r>
              <a:rPr lang="en-MY" sz="1300" i="1" dirty="0"/>
              <a:t> Edition)</a:t>
            </a:r>
            <a:r>
              <a:rPr lang="en-MY" sz="1300" dirty="0"/>
              <a:t> 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52817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99805" y="952447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TXA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Anti-fibrinolytic: Tranexamic acid (TXA) – CRASH-2 trial.</a:t>
            </a:r>
            <a:endParaRPr lang="en-MY" dirty="0"/>
          </a:p>
          <a:p>
            <a:pPr lvl="1"/>
            <a:r>
              <a:rPr lang="en-US" dirty="0"/>
              <a:t>TXA 1g/10m, then 1g/8h .</a:t>
            </a:r>
            <a:endParaRPr lang="en-MY" dirty="0"/>
          </a:p>
          <a:p>
            <a:pPr lvl="1"/>
            <a:r>
              <a:rPr lang="en-US" dirty="0"/>
              <a:t>Within 3h of injury , best within 1h.</a:t>
            </a:r>
            <a:endParaRPr lang="en-MY" dirty="0"/>
          </a:p>
          <a:p>
            <a:r>
              <a:rPr lang="en-US" dirty="0"/>
              <a:t>Suggest to give even in pre-hospital setting .</a:t>
            </a:r>
            <a:endParaRPr lang="en-MY" dirty="0"/>
          </a:p>
        </p:txBody>
      </p:sp>
      <p:pic>
        <p:nvPicPr>
          <p:cNvPr id="5" name="Picture 4" descr="Traneamic-ne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2937212"/>
            <a:ext cx="3663950" cy="350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8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08" y="1694405"/>
            <a:ext cx="8356600" cy="1600200"/>
          </a:xfrm>
          <a:prstGeom prst="rect">
            <a:avLst/>
          </a:prstGeom>
        </p:spPr>
      </p:pic>
      <p:pic>
        <p:nvPicPr>
          <p:cNvPr id="6" name="Picture 5" descr="4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" y="3722386"/>
            <a:ext cx="10312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5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CRASH-2 TXA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r>
              <a:rPr lang="en-MY" dirty="0"/>
              <a:t>https://www.ncbi.nlm.nih.gov/pmc/articles/PMC4576020/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057" t="10314" r="38373" b="73460"/>
          <a:stretch/>
        </p:blipFill>
        <p:spPr>
          <a:xfrm>
            <a:off x="863071" y="4602192"/>
            <a:ext cx="6409428" cy="11128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9693" t="26792" r="38443" b="20000"/>
          <a:stretch/>
        </p:blipFill>
        <p:spPr>
          <a:xfrm>
            <a:off x="863071" y="420106"/>
            <a:ext cx="6323163" cy="36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99805" y="952447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Calcium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Calcium:</a:t>
            </a:r>
            <a:endParaRPr lang="en-MY" dirty="0"/>
          </a:p>
          <a:p>
            <a:pPr lvl="1"/>
            <a:r>
              <a:rPr lang="en-US" dirty="0"/>
              <a:t>Acute hypocalcaemia due to massive transfusion (citrate binds to Ca).</a:t>
            </a:r>
            <a:endParaRPr lang="en-MY" dirty="0"/>
          </a:p>
          <a:p>
            <a:pPr lvl="1"/>
            <a:r>
              <a:rPr lang="en-US" dirty="0"/>
              <a:t>Monitor and maintain ionized Ca level in normal range (1.1-1.3 </a:t>
            </a:r>
            <a:r>
              <a:rPr lang="en-US" dirty="0" err="1"/>
              <a:t>mmol</a:t>
            </a:r>
            <a:r>
              <a:rPr lang="en-US" dirty="0"/>
              <a:t>/L).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MY" dirty="0"/>
          </a:p>
        </p:txBody>
      </p:sp>
      <p:pic>
        <p:nvPicPr>
          <p:cNvPr id="4" name="Picture 3" descr="0009803_calcium-gluconate-100mgml-sdv-10ml-vial_5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25" y="3721100"/>
            <a:ext cx="31369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9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174303" y="1151679"/>
            <a:ext cx="1182782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8952"/>
            <a:ext cx="12192000" cy="1725559"/>
          </a:xfrm>
        </p:spPr>
        <p:txBody>
          <a:bodyPr>
            <a:normAutofit/>
          </a:bodyPr>
          <a:lstStyle/>
          <a:p>
            <a:pPr algn="ctr"/>
            <a:r>
              <a:rPr lang="en-MY" sz="5000" dirty="0">
                <a:latin typeface="Plantagenet Cherokee"/>
                <a:cs typeface="Plantagenet Cherokee"/>
              </a:rPr>
              <a:t>Damage control resuscitation </a:t>
            </a:r>
          </a:p>
        </p:txBody>
      </p:sp>
      <p:graphicFrame>
        <p:nvGraphicFramePr>
          <p:cNvPr id="4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437048"/>
              </p:ext>
            </p:extLst>
          </p:nvPr>
        </p:nvGraphicFramePr>
        <p:xfrm>
          <a:off x="0" y="2652587"/>
          <a:ext cx="12191999" cy="4205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893300" y="6286500"/>
            <a:ext cx="161436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i="1" dirty="0"/>
              <a:t>Life in the fast lane</a:t>
            </a:r>
          </a:p>
        </p:txBody>
      </p:sp>
    </p:spTree>
    <p:extLst>
      <p:ext uri="{BB962C8B-B14F-4D97-AF65-F5344CB8AC3E}">
        <p14:creationId xmlns:p14="http://schemas.microsoft.com/office/powerpoint/2010/main" val="385370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Rapid movement to the operating theatre (OT)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“scoop and run” approach</a:t>
            </a:r>
          </a:p>
          <a:p>
            <a:r>
              <a:rPr lang="en-MY" dirty="0"/>
              <a:t>Address immediate life threats prehospital or in the emergency department</a:t>
            </a:r>
          </a:p>
          <a:p>
            <a:r>
              <a:rPr lang="en-MY" dirty="0"/>
              <a:t>Permissive hypotension may be tolerated in penetrating vascular trauma pending surgical repair</a:t>
            </a:r>
          </a:p>
          <a:p>
            <a:r>
              <a:rPr lang="en-MY" dirty="0"/>
              <a:t>Avoid unnecessary delays in transit to the OT</a:t>
            </a:r>
          </a:p>
        </p:txBody>
      </p:sp>
    </p:spTree>
    <p:extLst>
      <p:ext uri="{BB962C8B-B14F-4D97-AF65-F5344CB8AC3E}">
        <p14:creationId xmlns:p14="http://schemas.microsoft.com/office/powerpoint/2010/main" val="241413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Initial surgery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Short time in OT</a:t>
            </a:r>
          </a:p>
          <a:p>
            <a:r>
              <a:rPr lang="en-MY" dirty="0"/>
              <a:t>Limited focused surgery to control haemorrhage and decontaminate</a:t>
            </a:r>
          </a:p>
          <a:p>
            <a:r>
              <a:rPr lang="en-MY" dirty="0"/>
              <a:t>Pack</a:t>
            </a:r>
          </a:p>
          <a:p>
            <a:r>
              <a:rPr lang="en-MY" dirty="0"/>
              <a:t>Partially resect organs</a:t>
            </a:r>
          </a:p>
          <a:p>
            <a:r>
              <a:rPr lang="en-MY" dirty="0"/>
              <a:t>Staple off and remove injured bowel</a:t>
            </a:r>
          </a:p>
          <a:p>
            <a:r>
              <a:rPr lang="en-MY" dirty="0"/>
              <a:t>Fibrin sealants</a:t>
            </a:r>
          </a:p>
          <a:p>
            <a:r>
              <a:rPr lang="en-MY" dirty="0"/>
              <a:t>Leave abdomen open</a:t>
            </a:r>
          </a:p>
          <a:p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5270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Move to 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Restore near normal physiology</a:t>
            </a:r>
          </a:p>
          <a:p>
            <a:r>
              <a:rPr lang="en-MY" dirty="0"/>
              <a:t>Correct lethal triad: rewarm, correct acidosis and correct coagulopathy</a:t>
            </a:r>
          </a:p>
          <a:p>
            <a:r>
              <a:rPr lang="en-MY" dirty="0"/>
              <a:t>Optimise ventilation</a:t>
            </a:r>
          </a:p>
          <a:p>
            <a:r>
              <a:rPr lang="en-MY" dirty="0"/>
              <a:t>Plan re-operation once stable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162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86019" y="708873"/>
            <a:ext cx="10514098" cy="803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18804"/>
            <a:ext cx="10058400" cy="1609344"/>
          </a:xfrm>
        </p:spPr>
        <p:txBody>
          <a:bodyPr/>
          <a:lstStyle/>
          <a:p>
            <a:r>
              <a:rPr lang="en-MY" dirty="0">
                <a:solidFill>
                  <a:schemeClr val="tx1"/>
                </a:solidFill>
                <a:latin typeface="Plantagenet Cherokee"/>
                <a:cs typeface="Plantagenet Cherokee"/>
              </a:rPr>
              <a:t>Pathophysiology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Trauma-induced coagulopathy / Acute traumatic coagulopathy (ATC)</a:t>
            </a:r>
            <a:endParaRPr lang="en-MY" dirty="0"/>
          </a:p>
          <a:p>
            <a:pPr lvl="1"/>
            <a:r>
              <a:rPr lang="en-US" dirty="0"/>
              <a:t>Tissue trauma, inflammation, </a:t>
            </a:r>
            <a:r>
              <a:rPr lang="en-US" dirty="0" err="1"/>
              <a:t>hypoperfusion</a:t>
            </a:r>
            <a:r>
              <a:rPr lang="en-US" dirty="0"/>
              <a:t>/shock (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activate protein C), </a:t>
            </a:r>
            <a:r>
              <a:rPr lang="en-US" dirty="0" err="1"/>
              <a:t>neurohumural</a:t>
            </a:r>
            <a:r>
              <a:rPr lang="en-US" dirty="0"/>
              <a:t> system activation.</a:t>
            </a:r>
            <a:endParaRPr lang="en-MY" dirty="0"/>
          </a:p>
          <a:p>
            <a:pPr lvl="1"/>
            <a:r>
              <a:rPr lang="en-US" dirty="0" err="1"/>
              <a:t>Weibel</a:t>
            </a:r>
            <a:r>
              <a:rPr lang="en-US" dirty="0"/>
              <a:t>-Palade bodies (stores </a:t>
            </a:r>
            <a:r>
              <a:rPr lang="en-US" dirty="0" err="1"/>
              <a:t>vWF</a:t>
            </a:r>
            <a:r>
              <a:rPr lang="en-US" dirty="0"/>
              <a:t> &amp; P-selectin) stimulate other </a:t>
            </a:r>
            <a:r>
              <a:rPr lang="en-US" dirty="0" err="1"/>
              <a:t>glycolayx</a:t>
            </a:r>
            <a:r>
              <a:rPr lang="en-US" dirty="0"/>
              <a:t> enzymes, anti-thrombin III, ACE, etc.</a:t>
            </a:r>
            <a:endParaRPr lang="en-MY" dirty="0"/>
          </a:p>
          <a:p>
            <a:pPr lvl="0"/>
            <a:r>
              <a:rPr lang="en-US" dirty="0"/>
              <a:t>Iatrogenic coagulopathy (IC): </a:t>
            </a:r>
            <a:endParaRPr lang="en-MY" dirty="0"/>
          </a:p>
          <a:p>
            <a:pPr lvl="1"/>
            <a:r>
              <a:rPr lang="en-US" dirty="0"/>
              <a:t>too much crystalloid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lethal triads, </a:t>
            </a:r>
            <a:r>
              <a:rPr lang="en-US" dirty="0" err="1"/>
              <a:t>haemodilution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vicious cycle.</a:t>
            </a:r>
            <a:endParaRPr lang="en-MY" dirty="0"/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9874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Re-operation at 24-36 hours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Remove packs</a:t>
            </a:r>
          </a:p>
          <a:p>
            <a:r>
              <a:rPr lang="en-MY" dirty="0"/>
              <a:t>Definitive surgery</a:t>
            </a:r>
          </a:p>
          <a:p>
            <a:r>
              <a:rPr lang="en-MY" dirty="0"/>
              <a:t>Formally close abdomen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422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tp---i.huffpost.com-gen-5328552-images-n-CPR-628x31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899805" y="666048"/>
            <a:ext cx="10514098" cy="7966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69848" y="179357"/>
            <a:ext cx="10058400" cy="1609344"/>
          </a:xfrm>
        </p:spPr>
        <p:txBody>
          <a:bodyPr/>
          <a:lstStyle/>
          <a:p>
            <a:r>
              <a:rPr lang="en-MY" dirty="0">
                <a:latin typeface="Plantagenet Cherokee"/>
                <a:cs typeface="Plantagenet Cherokee"/>
              </a:rPr>
              <a:t>references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45425" y="1692749"/>
            <a:ext cx="10058400" cy="5165251"/>
          </a:xfrm>
        </p:spPr>
        <p:txBody>
          <a:bodyPr>
            <a:normAutofit/>
          </a:bodyPr>
          <a:lstStyle/>
          <a:p>
            <a:r>
              <a:rPr lang="en-MY" dirty="0">
                <a:solidFill>
                  <a:srgbClr val="000000"/>
                </a:solidFill>
              </a:rPr>
              <a:t>https://lifeinthefastlane.com/ccc/damage-control-surgery/</a:t>
            </a:r>
          </a:p>
          <a:p>
            <a:r>
              <a:rPr lang="en-MY" dirty="0">
                <a:solidFill>
                  <a:srgbClr val="000000"/>
                </a:solidFill>
              </a:rPr>
              <a:t>https://accessmedicine.mhmedical.com/book.aspx?bookID=1658</a:t>
            </a:r>
          </a:p>
          <a:p>
            <a:r>
              <a:rPr lang="en-MY" dirty="0">
                <a:solidFill>
                  <a:srgbClr val="000000"/>
                </a:solidFill>
              </a:rPr>
              <a:t>https://www.ncbi.nlm.nih.gov/pmc/articles/PMC4185194/</a:t>
            </a:r>
          </a:p>
          <a:p>
            <a:r>
              <a:rPr lang="en-MY" dirty="0">
                <a:solidFill>
                  <a:srgbClr val="000000"/>
                </a:solidFill>
              </a:rPr>
              <a:t>https://journals.lww.com/jtrauma/Fulltext/2002/06000 Airbag_induced_Lethal_Cervical_Trauma.20.aspx</a:t>
            </a:r>
          </a:p>
          <a:p>
            <a:r>
              <a:rPr lang="en-MY" dirty="0">
                <a:solidFill>
                  <a:srgbClr val="000000"/>
                </a:solidFill>
              </a:rPr>
              <a:t>https://www.ncbi.nlm.nih.gov/pmc/articles/PMC4576020/</a:t>
            </a:r>
          </a:p>
          <a:p>
            <a:r>
              <a:rPr lang="en-MY" dirty="0">
                <a:solidFill>
                  <a:srgbClr val="000000"/>
                </a:solidFill>
              </a:rPr>
              <a:t>https://depts.washington.edu/surgstus/Clerkship/Lectures/print/Shock_Foy08.ppt</a:t>
            </a:r>
          </a:p>
          <a:p>
            <a:r>
              <a:rPr lang="en-MY" dirty="0">
                <a:solidFill>
                  <a:srgbClr val="000000"/>
                </a:solidFill>
              </a:rPr>
              <a:t>https://www.slideshare.net/.../management-of-shock-in-acute-trauma-setting</a:t>
            </a:r>
          </a:p>
          <a:p>
            <a:r>
              <a:rPr lang="en-MY" dirty="0">
                <a:solidFill>
                  <a:srgbClr val="000000"/>
                </a:solidFill>
              </a:rPr>
              <a:t>yorkcrnaprogram.weebly.com/uploads/6/1/3/5/6135222/bonjo.ppt</a:t>
            </a:r>
          </a:p>
          <a:p>
            <a:r>
              <a:rPr lang="en-MY" dirty="0">
                <a:solidFill>
                  <a:srgbClr val="000000"/>
                </a:solidFill>
                <a:hlinkClick r:id="rId4"/>
              </a:rPr>
              <a:t>https://www.hindawi.com/journals/isrn/2013/783478/</a:t>
            </a:r>
            <a:endParaRPr lang="en-MY" dirty="0">
              <a:solidFill>
                <a:srgbClr val="000000"/>
              </a:solidFill>
            </a:endParaRPr>
          </a:p>
          <a:p>
            <a:r>
              <a:rPr lang="en-MY" dirty="0">
                <a:solidFill>
                  <a:srgbClr val="000000"/>
                </a:solidFill>
              </a:rPr>
              <a:t>https://jintensivecare.biomedcentral.com/articles/10.1186/s40560-016-0197-5#Sec19</a:t>
            </a:r>
          </a:p>
        </p:txBody>
      </p:sp>
    </p:spTree>
    <p:extLst>
      <p:ext uri="{BB962C8B-B14F-4D97-AF65-F5344CB8AC3E}">
        <p14:creationId xmlns:p14="http://schemas.microsoft.com/office/powerpoint/2010/main" val="311563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09" y="286351"/>
            <a:ext cx="5980740" cy="5980740"/>
          </a:xfrm>
        </p:spPr>
      </p:pic>
    </p:spTree>
    <p:extLst>
      <p:ext uri="{BB962C8B-B14F-4D97-AF65-F5344CB8AC3E}">
        <p14:creationId xmlns:p14="http://schemas.microsoft.com/office/powerpoint/2010/main" val="161544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ttp---i.huffpost.com-gen-5328552-images-n-CPR-628x314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01" b="4372"/>
          <a:stretch/>
        </p:blipFill>
        <p:spPr>
          <a:xfrm rot="10800000">
            <a:off x="472544" y="516886"/>
            <a:ext cx="11237683" cy="8030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609344"/>
          </a:xfrm>
        </p:spPr>
        <p:txBody>
          <a:bodyPr>
            <a:normAutofit/>
          </a:bodyPr>
          <a:lstStyle/>
          <a:p>
            <a:pPr algn="ctr"/>
            <a:r>
              <a:rPr lang="en-MY" sz="4800" dirty="0">
                <a:latin typeface="Plantagenet Cherokee"/>
                <a:cs typeface="Plantagenet Cherokee"/>
              </a:rPr>
              <a:t>Trauma induced coagulopathy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699" t="35807" r="21289" b="19788"/>
          <a:stretch/>
        </p:blipFill>
        <p:spPr>
          <a:xfrm>
            <a:off x="2087765" y="1687784"/>
            <a:ext cx="8022566" cy="488611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7535947" y="4409249"/>
            <a:ext cx="215655" cy="419358"/>
          </a:xfrm>
          <a:prstGeom prst="straightConnector1">
            <a:avLst/>
          </a:prstGeom>
          <a:ln w="571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62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867" y="1179568"/>
            <a:ext cx="10058400" cy="1609344"/>
          </a:xfrm>
        </p:spPr>
        <p:txBody>
          <a:bodyPr/>
          <a:lstStyle/>
          <a:p>
            <a:r>
              <a:rPr lang="en-US" dirty="0" err="1">
                <a:latin typeface="Plantagenet Cherokee"/>
                <a:cs typeface="Plantagenet Cherokee"/>
              </a:rPr>
              <a:t>ACoTs</a:t>
            </a:r>
            <a:endParaRPr lang="en-US" dirty="0">
              <a:latin typeface="Plantagenet Cherokee"/>
              <a:cs typeface="Plantagenet Cherokee"/>
            </a:endParaRPr>
          </a:p>
        </p:txBody>
      </p:sp>
      <p:pic>
        <p:nvPicPr>
          <p:cNvPr id="4" name="Picture 3" descr="ACot paper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51" y="455303"/>
            <a:ext cx="5661030" cy="30981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790735" y="4217543"/>
            <a:ext cx="10495213" cy="15336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en-US" i="1" dirty="0" err="1">
                <a:solidFill>
                  <a:srgbClr val="000000"/>
                </a:solidFill>
              </a:rPr>
              <a:t>ACoTS</a:t>
            </a:r>
            <a:r>
              <a:rPr lang="en-US" i="1" dirty="0">
                <a:solidFill>
                  <a:srgbClr val="000000"/>
                </a:solidFill>
              </a:rPr>
              <a:t> is associated with </a:t>
            </a:r>
            <a:r>
              <a:rPr lang="en-US" b="1" i="1" dirty="0">
                <a:solidFill>
                  <a:srgbClr val="000000"/>
                </a:solidFill>
              </a:rPr>
              <a:t>INCREASED MORTALITY (up to 8 X and 4 X increase at 24 hours and 30 days resp</a:t>
            </a:r>
            <a:r>
              <a:rPr lang="en-US" i="1" dirty="0">
                <a:solidFill>
                  <a:srgbClr val="000000"/>
                </a:solidFill>
              </a:rPr>
              <a:t>.), more blood transfusions, longer ICU and hospital stay, and higher incidence of multiple organ failure.</a:t>
            </a:r>
          </a:p>
        </p:txBody>
      </p:sp>
    </p:spTree>
    <p:extLst>
      <p:ext uri="{BB962C8B-B14F-4D97-AF65-F5344CB8AC3E}">
        <p14:creationId xmlns:p14="http://schemas.microsoft.com/office/powerpoint/2010/main" val="396703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3354</TotalTime>
  <Words>2042</Words>
  <Application>Microsoft Office PowerPoint</Application>
  <PresentationFormat>Widescreen</PresentationFormat>
  <Paragraphs>477</Paragraphs>
  <Slides>72</Slides>
  <Notes>12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Wood Type</vt:lpstr>
      <vt:lpstr>PowerPoint Presentation</vt:lpstr>
      <vt:lpstr>outlines</vt:lpstr>
      <vt:lpstr>Definition of shock</vt:lpstr>
      <vt:lpstr>Epidemiology</vt:lpstr>
      <vt:lpstr>Trimodal death distribution</vt:lpstr>
      <vt:lpstr>Types</vt:lpstr>
      <vt:lpstr>Pathophysiology</vt:lpstr>
      <vt:lpstr>Trauma induced coagulopathy</vt:lpstr>
      <vt:lpstr>ACoTs</vt:lpstr>
      <vt:lpstr>Lethal triad</vt:lpstr>
      <vt:lpstr>Signs &amp; symptoms of shock</vt:lpstr>
      <vt:lpstr>Signs and Symptoms in summary </vt:lpstr>
      <vt:lpstr>PowerPoint Presentation</vt:lpstr>
      <vt:lpstr>PowerPoint Presentation</vt:lpstr>
      <vt:lpstr>PowerPoint Presentation</vt:lpstr>
      <vt:lpstr>PowerPoint Presentation</vt:lpstr>
      <vt:lpstr>Management</vt:lpstr>
      <vt:lpstr>Pre-Hospital</vt:lpstr>
      <vt:lpstr>TRIAGE</vt:lpstr>
      <vt:lpstr>PowerPoint Presentation</vt:lpstr>
      <vt:lpstr>The 6 killers </vt:lpstr>
      <vt:lpstr>Injury prediction</vt:lpstr>
      <vt:lpstr>PowerPoint Presentation</vt:lpstr>
      <vt:lpstr>ATLs approach</vt:lpstr>
      <vt:lpstr>2 critical steps</vt:lpstr>
      <vt:lpstr>PowerPoint Presentation</vt:lpstr>
      <vt:lpstr>Source of Bleeding 1+4 SCALPR</vt:lpstr>
      <vt:lpstr>Efast </vt:lpstr>
      <vt:lpstr>EFAST</vt:lpstr>
      <vt:lpstr>Peritoneal bleeding</vt:lpstr>
      <vt:lpstr>Estimate the losses!</vt:lpstr>
      <vt:lpstr>Strategy</vt:lpstr>
      <vt:lpstr>Fluids</vt:lpstr>
      <vt:lpstr>Beware of hypothermia</vt:lpstr>
      <vt:lpstr>PowerPoint Presentation</vt:lpstr>
      <vt:lpstr>Response to Initial fluid resus!</vt:lpstr>
      <vt:lpstr>Failure to respond?  Look hard!</vt:lpstr>
      <vt:lpstr>PowerPoint Presentation</vt:lpstr>
      <vt:lpstr>PowerPoint Presentation</vt:lpstr>
      <vt:lpstr>Pelvic Trauma </vt:lpstr>
      <vt:lpstr>Pelvic Clamping</vt:lpstr>
      <vt:lpstr>PowerPoint Presentation</vt:lpstr>
      <vt:lpstr>PowerPoint Presentation</vt:lpstr>
      <vt:lpstr>Nunez – abc scoring</vt:lpstr>
      <vt:lpstr>Massive Transfusion protocol</vt:lpstr>
      <vt:lpstr>End point of resuscitation</vt:lpstr>
      <vt:lpstr>pitfalls</vt:lpstr>
      <vt:lpstr>Damage control resuscitation </vt:lpstr>
      <vt:lpstr>Viscoelastic haemostatic assay thromboelastrography (TEG)</vt:lpstr>
      <vt:lpstr>Permissive hypotension in trauma</vt:lpstr>
      <vt:lpstr>PERMISSIVE HYPOTENSION</vt:lpstr>
      <vt:lpstr>Hypotensive Resuscitation</vt:lpstr>
      <vt:lpstr>Hypotensive Resuscitation</vt:lpstr>
      <vt:lpstr>Haemostatic resuscitation</vt:lpstr>
      <vt:lpstr>PowerPoint Presentation</vt:lpstr>
      <vt:lpstr>Fluids</vt:lpstr>
      <vt:lpstr>Role of blood gas</vt:lpstr>
      <vt:lpstr>Rewarming</vt:lpstr>
      <vt:lpstr>PowerPoint Presentation</vt:lpstr>
      <vt:lpstr>PowerPoint Presentation</vt:lpstr>
      <vt:lpstr>PowerPoint Presentation</vt:lpstr>
      <vt:lpstr>TXA</vt:lpstr>
      <vt:lpstr>PowerPoint Presentation</vt:lpstr>
      <vt:lpstr>CRASH-2 TXA</vt:lpstr>
      <vt:lpstr>Calcium </vt:lpstr>
      <vt:lpstr>Damage control resuscitation </vt:lpstr>
      <vt:lpstr>Rapid movement to the operating theatre (OT)</vt:lpstr>
      <vt:lpstr>Initial surgery</vt:lpstr>
      <vt:lpstr>Move to ICU</vt:lpstr>
      <vt:lpstr>Re-operation at 24-36 hours</vt:lpstr>
      <vt:lpstr>references</vt:lpstr>
      <vt:lpstr>PowerPoint Presentation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Shock in trauma</dc:title>
  <dc:creator>Chan Boon Kian</dc:creator>
  <cp:lastModifiedBy>CS Chong</cp:lastModifiedBy>
  <cp:revision>277</cp:revision>
  <dcterms:created xsi:type="dcterms:W3CDTF">2018-08-31T09:07:27Z</dcterms:created>
  <dcterms:modified xsi:type="dcterms:W3CDTF">2018-09-27T23:01:13Z</dcterms:modified>
</cp:coreProperties>
</file>